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15" r:id="rId3"/>
    <p:sldId id="256" r:id="rId4"/>
    <p:sldId id="258" r:id="rId5"/>
    <p:sldId id="259" r:id="rId6"/>
    <p:sldId id="265" r:id="rId7"/>
    <p:sldId id="260" r:id="rId8"/>
    <p:sldId id="261" r:id="rId9"/>
    <p:sldId id="262" r:id="rId10"/>
    <p:sldId id="296" r:id="rId11"/>
    <p:sldId id="283" r:id="rId12"/>
    <p:sldId id="294" r:id="rId13"/>
    <p:sldId id="284" r:id="rId14"/>
    <p:sldId id="276" r:id="rId15"/>
    <p:sldId id="267" r:id="rId16"/>
    <p:sldId id="278" r:id="rId17"/>
    <p:sldId id="277" r:id="rId18"/>
    <p:sldId id="279" r:id="rId19"/>
    <p:sldId id="280" r:id="rId20"/>
    <p:sldId id="281" r:id="rId21"/>
    <p:sldId id="297" r:id="rId22"/>
    <p:sldId id="298" r:id="rId23"/>
    <p:sldId id="299" r:id="rId24"/>
    <p:sldId id="302" r:id="rId25"/>
    <p:sldId id="300" r:id="rId26"/>
    <p:sldId id="301" r:id="rId27"/>
    <p:sldId id="303" r:id="rId28"/>
    <p:sldId id="286" r:id="rId29"/>
    <p:sldId id="287" r:id="rId30"/>
    <p:sldId id="285" r:id="rId31"/>
    <p:sldId id="304" r:id="rId32"/>
    <p:sldId id="305" r:id="rId33"/>
    <p:sldId id="306" r:id="rId34"/>
    <p:sldId id="307" r:id="rId35"/>
    <p:sldId id="308" r:id="rId36"/>
    <p:sldId id="263" r:id="rId37"/>
    <p:sldId id="264" r:id="rId38"/>
    <p:sldId id="288" r:id="rId39"/>
    <p:sldId id="289" r:id="rId40"/>
    <p:sldId id="293" r:id="rId41"/>
    <p:sldId id="309" r:id="rId42"/>
    <p:sldId id="290" r:id="rId43"/>
    <p:sldId id="291" r:id="rId44"/>
    <p:sldId id="292" r:id="rId45"/>
    <p:sldId id="310" r:id="rId46"/>
    <p:sldId id="311" r:id="rId47"/>
    <p:sldId id="312" r:id="rId48"/>
    <p:sldId id="313" r:id="rId49"/>
    <p:sldId id="314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5" autoAdjust="0"/>
    <p:restoredTop sz="94640" autoAdjust="0"/>
  </p:normalViewPr>
  <p:slideViewPr>
    <p:cSldViewPr>
      <p:cViewPr>
        <p:scale>
          <a:sx n="90" d="100"/>
          <a:sy n="90" d="100"/>
        </p:scale>
        <p:origin x="-420" y="3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5C5E8A-D1CD-4A26-A702-7AA8519401D9}" type="doc">
      <dgm:prSet loTypeId="urn:microsoft.com/office/officeart/2005/8/layout/radial1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C64FF98-8327-45EB-A809-AB60EF910EE1}">
      <dgm:prSet phldrT="[Текст]" custT="1"/>
      <dgm:spPr/>
      <dgm:t>
        <a:bodyPr/>
        <a:lstStyle/>
        <a:p>
          <a:r>
            <a:rPr lang="ru-RU" sz="2600" dirty="0" smtClean="0">
              <a:latin typeface="Arial" panose="020B0604020202020204" pitchFamily="34" charset="0"/>
              <a:cs typeface="Arial" panose="020B0604020202020204" pitchFamily="34" charset="0"/>
            </a:rPr>
            <a:t>Формы работы с родителями</a:t>
          </a:r>
          <a:endParaRPr lang="ru-RU" sz="2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461D04-58CE-4506-B078-428751353792}" type="parTrans" cxnId="{95796C46-A065-4F17-B2A7-F44F56685C5D}">
      <dgm:prSet/>
      <dgm:spPr/>
      <dgm:t>
        <a:bodyPr/>
        <a:lstStyle/>
        <a:p>
          <a:endParaRPr lang="ru-RU"/>
        </a:p>
      </dgm:t>
    </dgm:pt>
    <dgm:pt modelId="{4E6039E4-8604-4ACA-A460-315A16959DF2}" type="sibTrans" cxnId="{95796C46-A065-4F17-B2A7-F44F56685C5D}">
      <dgm:prSet/>
      <dgm:spPr/>
      <dgm:t>
        <a:bodyPr/>
        <a:lstStyle/>
        <a:p>
          <a:endParaRPr lang="ru-RU"/>
        </a:p>
      </dgm:t>
    </dgm:pt>
    <dgm:pt modelId="{B40BC90D-AACA-4BA0-9AF6-D99B8EBD58BE}">
      <dgm:prSet phldrT="[Текст]" custT="1"/>
      <dgm:spPr/>
      <dgm:t>
        <a:bodyPr/>
        <a:lstStyle/>
        <a:p>
          <a:r>
            <a:rPr lang="ru-RU" sz="1400" dirty="0" smtClean="0"/>
            <a:t>Презентации</a:t>
          </a:r>
          <a:endParaRPr lang="ru-RU" sz="1400" dirty="0"/>
        </a:p>
      </dgm:t>
    </dgm:pt>
    <dgm:pt modelId="{B63CDFE0-795D-434A-9256-2466AB149F93}" type="parTrans" cxnId="{D045DAE6-7835-48BA-807F-F3C6D8260B44}">
      <dgm:prSet/>
      <dgm:spPr/>
      <dgm:t>
        <a:bodyPr/>
        <a:lstStyle/>
        <a:p>
          <a:endParaRPr lang="ru-RU"/>
        </a:p>
      </dgm:t>
    </dgm:pt>
    <dgm:pt modelId="{33A725AB-26F0-47EE-868C-D704E2721AE7}" type="sibTrans" cxnId="{D045DAE6-7835-48BA-807F-F3C6D8260B44}">
      <dgm:prSet/>
      <dgm:spPr/>
      <dgm:t>
        <a:bodyPr/>
        <a:lstStyle/>
        <a:p>
          <a:endParaRPr lang="ru-RU"/>
        </a:p>
      </dgm:t>
    </dgm:pt>
    <dgm:pt modelId="{838D740A-A51B-4646-89C8-1F0114828E1F}">
      <dgm:prSet phldrT="[Текст]" custT="1"/>
      <dgm:spPr/>
      <dgm:t>
        <a:bodyPr/>
        <a:lstStyle/>
        <a:p>
          <a:r>
            <a:rPr lang="ru-RU" sz="1400" dirty="0" smtClean="0"/>
            <a:t>Круглые столы</a:t>
          </a:r>
          <a:endParaRPr lang="ru-RU" sz="1400" dirty="0"/>
        </a:p>
      </dgm:t>
    </dgm:pt>
    <dgm:pt modelId="{319C9E55-1871-450C-B9C6-10DACFE66C8A}" type="parTrans" cxnId="{6ADFF01B-5F4F-4EB0-8D7B-0AD04B70F3F1}">
      <dgm:prSet/>
      <dgm:spPr/>
      <dgm:t>
        <a:bodyPr/>
        <a:lstStyle/>
        <a:p>
          <a:endParaRPr lang="ru-RU"/>
        </a:p>
      </dgm:t>
    </dgm:pt>
    <dgm:pt modelId="{C1BDC2D8-3C57-47F7-8F8C-AE1C40537F41}" type="sibTrans" cxnId="{6ADFF01B-5F4F-4EB0-8D7B-0AD04B70F3F1}">
      <dgm:prSet/>
      <dgm:spPr/>
      <dgm:t>
        <a:bodyPr/>
        <a:lstStyle/>
        <a:p>
          <a:endParaRPr lang="ru-RU"/>
        </a:p>
      </dgm:t>
    </dgm:pt>
    <dgm:pt modelId="{88D9A9B6-4D71-4182-8080-112D1432E666}">
      <dgm:prSet phldrT="[Текст]" custT="1"/>
      <dgm:spPr/>
      <dgm:t>
        <a:bodyPr/>
        <a:lstStyle/>
        <a:p>
          <a:r>
            <a:rPr lang="ru-RU" sz="1400" dirty="0" smtClean="0"/>
            <a:t>Показ открытых занятий</a:t>
          </a:r>
          <a:endParaRPr lang="ru-RU" sz="1400" dirty="0"/>
        </a:p>
      </dgm:t>
    </dgm:pt>
    <dgm:pt modelId="{CE1B579B-214D-4234-8FE0-646E526990A3}" type="parTrans" cxnId="{910FA0B0-AF98-415F-8480-84480522AD82}">
      <dgm:prSet/>
      <dgm:spPr/>
      <dgm:t>
        <a:bodyPr/>
        <a:lstStyle/>
        <a:p>
          <a:endParaRPr lang="ru-RU"/>
        </a:p>
      </dgm:t>
    </dgm:pt>
    <dgm:pt modelId="{CB8BEF48-64F1-4DFE-A05C-F7FDD97C0CE3}" type="sibTrans" cxnId="{910FA0B0-AF98-415F-8480-84480522AD82}">
      <dgm:prSet/>
      <dgm:spPr/>
      <dgm:t>
        <a:bodyPr/>
        <a:lstStyle/>
        <a:p>
          <a:endParaRPr lang="ru-RU"/>
        </a:p>
      </dgm:t>
    </dgm:pt>
    <dgm:pt modelId="{6DD724DA-B606-4D3E-8937-CAB3A62B5980}">
      <dgm:prSet phldrT="[Текст]" custT="1"/>
      <dgm:spPr/>
      <dgm:t>
        <a:bodyPr/>
        <a:lstStyle/>
        <a:p>
          <a:r>
            <a:rPr lang="ru-RU" sz="1400" dirty="0" smtClean="0"/>
            <a:t>Наглядная информация</a:t>
          </a:r>
          <a:endParaRPr lang="ru-RU" sz="1400" dirty="0"/>
        </a:p>
      </dgm:t>
    </dgm:pt>
    <dgm:pt modelId="{CAB9E92D-90AA-4064-818B-74F18D8DDF7E}" type="parTrans" cxnId="{56A17F39-A944-47A6-9E46-B2D6481EABA9}">
      <dgm:prSet/>
      <dgm:spPr/>
      <dgm:t>
        <a:bodyPr/>
        <a:lstStyle/>
        <a:p>
          <a:endParaRPr lang="ru-RU"/>
        </a:p>
      </dgm:t>
    </dgm:pt>
    <dgm:pt modelId="{BB00885E-14D1-4AE9-8878-D45BB1BDCDE6}" type="sibTrans" cxnId="{56A17F39-A944-47A6-9E46-B2D6481EABA9}">
      <dgm:prSet/>
      <dgm:spPr/>
      <dgm:t>
        <a:bodyPr/>
        <a:lstStyle/>
        <a:p>
          <a:endParaRPr lang="ru-RU"/>
        </a:p>
      </dgm:t>
    </dgm:pt>
    <dgm:pt modelId="{FA9E3F88-F725-4BF9-9D5E-80C082D7EB05}">
      <dgm:prSet phldrT="[Текст]" custT="1"/>
      <dgm:spPr/>
      <dgm:t>
        <a:bodyPr/>
        <a:lstStyle/>
        <a:p>
          <a:r>
            <a:rPr lang="ru-RU" sz="1400" dirty="0" smtClean="0"/>
            <a:t>Родительские собрания</a:t>
          </a:r>
          <a:endParaRPr lang="ru-RU" sz="1400" dirty="0"/>
        </a:p>
      </dgm:t>
    </dgm:pt>
    <dgm:pt modelId="{8F4D36BF-4E57-40B8-87CA-FC4DBD53FCFB}" type="parTrans" cxnId="{A36F19C5-BD25-4904-918D-DD638586BFAB}">
      <dgm:prSet/>
      <dgm:spPr/>
      <dgm:t>
        <a:bodyPr/>
        <a:lstStyle/>
        <a:p>
          <a:endParaRPr lang="ru-RU"/>
        </a:p>
      </dgm:t>
    </dgm:pt>
    <dgm:pt modelId="{FD748F05-8621-4F52-A581-9539C3A753D4}" type="sibTrans" cxnId="{A36F19C5-BD25-4904-918D-DD638586BFAB}">
      <dgm:prSet/>
      <dgm:spPr/>
      <dgm:t>
        <a:bodyPr/>
        <a:lstStyle/>
        <a:p>
          <a:endParaRPr lang="ru-RU"/>
        </a:p>
      </dgm:t>
    </dgm:pt>
    <dgm:pt modelId="{D27DB40C-8A9F-4646-95C6-D6E13B281A8F}">
      <dgm:prSet phldrT="[Текст]"/>
      <dgm:spPr/>
      <dgm:t>
        <a:bodyPr/>
        <a:lstStyle/>
        <a:p>
          <a:endParaRPr lang="ru-RU" dirty="0"/>
        </a:p>
      </dgm:t>
    </dgm:pt>
    <dgm:pt modelId="{F2B2B78E-823C-463B-9FF8-60B62CFFAEB4}" type="parTrans" cxnId="{13A1D3EC-BEE8-42BA-9A99-2908AE23A7DA}">
      <dgm:prSet/>
      <dgm:spPr/>
      <dgm:t>
        <a:bodyPr/>
        <a:lstStyle/>
        <a:p>
          <a:endParaRPr lang="ru-RU"/>
        </a:p>
      </dgm:t>
    </dgm:pt>
    <dgm:pt modelId="{D80561DD-7191-4695-9963-4882350E0C91}" type="sibTrans" cxnId="{13A1D3EC-BEE8-42BA-9A99-2908AE23A7DA}">
      <dgm:prSet/>
      <dgm:spPr/>
      <dgm:t>
        <a:bodyPr/>
        <a:lstStyle/>
        <a:p>
          <a:endParaRPr lang="ru-RU"/>
        </a:p>
      </dgm:t>
    </dgm:pt>
    <dgm:pt modelId="{ED4CC6AF-1043-465D-8B0B-131E1444F5DB}">
      <dgm:prSet phldrT="[Текст]" custT="1"/>
      <dgm:spPr/>
      <dgm:t>
        <a:bodyPr/>
        <a:lstStyle/>
        <a:p>
          <a:r>
            <a:rPr lang="ru-RU" sz="1400" dirty="0" smtClean="0"/>
            <a:t>Совместные праздники и досуги</a:t>
          </a:r>
          <a:endParaRPr lang="ru-RU" sz="1400" dirty="0"/>
        </a:p>
      </dgm:t>
    </dgm:pt>
    <dgm:pt modelId="{D04EC4B4-FBE3-453C-8507-87894EB77653}" type="parTrans" cxnId="{8A2A3A4B-6506-40EC-91B7-A5CFC3FFA319}">
      <dgm:prSet/>
      <dgm:spPr/>
      <dgm:t>
        <a:bodyPr/>
        <a:lstStyle/>
        <a:p>
          <a:endParaRPr lang="ru-RU"/>
        </a:p>
      </dgm:t>
    </dgm:pt>
    <dgm:pt modelId="{9ADF3394-A6F4-4C94-9803-5D6B7258D672}" type="sibTrans" cxnId="{8A2A3A4B-6506-40EC-91B7-A5CFC3FFA319}">
      <dgm:prSet/>
      <dgm:spPr/>
      <dgm:t>
        <a:bodyPr/>
        <a:lstStyle/>
        <a:p>
          <a:endParaRPr lang="ru-RU"/>
        </a:p>
      </dgm:t>
    </dgm:pt>
    <dgm:pt modelId="{8EF45565-B45D-411A-BDBE-B9D18A40967E}">
      <dgm:prSet phldrT="[Текст]" custT="1"/>
      <dgm:spPr/>
      <dgm:t>
        <a:bodyPr/>
        <a:lstStyle/>
        <a:p>
          <a:r>
            <a:rPr lang="ru-RU" sz="1400" dirty="0" smtClean="0"/>
            <a:t>Беседы</a:t>
          </a:r>
          <a:endParaRPr lang="ru-RU" sz="1400" dirty="0"/>
        </a:p>
      </dgm:t>
    </dgm:pt>
    <dgm:pt modelId="{AB1BC919-0065-455D-905C-2E70D9E78CFA}" type="parTrans" cxnId="{2A726909-C3E0-49AF-93D1-D49B761220DA}">
      <dgm:prSet/>
      <dgm:spPr/>
      <dgm:t>
        <a:bodyPr/>
        <a:lstStyle/>
        <a:p>
          <a:endParaRPr lang="ru-RU"/>
        </a:p>
      </dgm:t>
    </dgm:pt>
    <dgm:pt modelId="{6D04AAB4-35ED-47D6-A673-127D88747BCA}" type="sibTrans" cxnId="{2A726909-C3E0-49AF-93D1-D49B761220DA}">
      <dgm:prSet/>
      <dgm:spPr/>
      <dgm:t>
        <a:bodyPr/>
        <a:lstStyle/>
        <a:p>
          <a:endParaRPr lang="ru-RU"/>
        </a:p>
      </dgm:t>
    </dgm:pt>
    <dgm:pt modelId="{161A0B36-1014-4413-8B03-E007A7DB2841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dirty="0" smtClean="0"/>
            <a:t>Консультации</a:t>
          </a:r>
        </a:p>
      </dgm:t>
    </dgm:pt>
    <dgm:pt modelId="{2166688E-3AAD-4045-8D44-EC8262FC0CC4}" type="parTrans" cxnId="{B32A5DAC-1D2C-4D9A-99A4-88FD22A0FE11}">
      <dgm:prSet/>
      <dgm:spPr/>
      <dgm:t>
        <a:bodyPr/>
        <a:lstStyle/>
        <a:p>
          <a:endParaRPr lang="ru-RU"/>
        </a:p>
      </dgm:t>
    </dgm:pt>
    <dgm:pt modelId="{7B883C53-B520-4FAC-B09A-62BC5E1408DA}" type="sibTrans" cxnId="{B32A5DAC-1D2C-4D9A-99A4-88FD22A0FE11}">
      <dgm:prSet/>
      <dgm:spPr/>
      <dgm:t>
        <a:bodyPr/>
        <a:lstStyle/>
        <a:p>
          <a:endParaRPr lang="ru-RU"/>
        </a:p>
      </dgm:t>
    </dgm:pt>
    <dgm:pt modelId="{2918AF82-D191-410A-8449-BB30E06BF9B0}">
      <dgm:prSet phldrT="[Текст]" custT="1"/>
      <dgm:spPr/>
      <dgm:t>
        <a:bodyPr/>
        <a:lstStyle/>
        <a:p>
          <a:r>
            <a:rPr lang="ru-RU" sz="1400" dirty="0" smtClean="0"/>
            <a:t>Дни открытых дверей</a:t>
          </a:r>
          <a:endParaRPr lang="ru-RU" sz="1400" dirty="0"/>
        </a:p>
      </dgm:t>
    </dgm:pt>
    <dgm:pt modelId="{1DE12FBD-855F-4F90-8207-42B68CF139A1}" type="parTrans" cxnId="{9C937AC7-0591-451B-80A3-AB77031343A9}">
      <dgm:prSet/>
      <dgm:spPr/>
      <dgm:t>
        <a:bodyPr/>
        <a:lstStyle/>
        <a:p>
          <a:endParaRPr lang="ru-RU"/>
        </a:p>
      </dgm:t>
    </dgm:pt>
    <dgm:pt modelId="{F037F754-741E-40DB-876E-322BD6132EF1}" type="sibTrans" cxnId="{9C937AC7-0591-451B-80A3-AB77031343A9}">
      <dgm:prSet/>
      <dgm:spPr/>
      <dgm:t>
        <a:bodyPr/>
        <a:lstStyle/>
        <a:p>
          <a:endParaRPr lang="ru-RU"/>
        </a:p>
      </dgm:t>
    </dgm:pt>
    <dgm:pt modelId="{6F76D7A6-44C9-4703-950A-FBDD1A2286F3}" type="pres">
      <dgm:prSet presAssocID="{625C5E8A-D1CD-4A26-A702-7AA8519401D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E88A7D-29C0-4B88-AC5A-6DC42EBD44ED}" type="pres">
      <dgm:prSet presAssocID="{5C64FF98-8327-45EB-A809-AB60EF910EE1}" presName="centerShape" presStyleLbl="node0" presStyleIdx="0" presStyleCnt="1" custScaleX="201090" custScaleY="206365"/>
      <dgm:spPr/>
      <dgm:t>
        <a:bodyPr/>
        <a:lstStyle/>
        <a:p>
          <a:endParaRPr lang="ru-RU"/>
        </a:p>
      </dgm:t>
    </dgm:pt>
    <dgm:pt modelId="{2FD7D016-66AD-4C81-AE11-CB294C39ED5F}" type="pres">
      <dgm:prSet presAssocID="{B63CDFE0-795D-434A-9256-2466AB149F93}" presName="Name9" presStyleLbl="parChTrans1D2" presStyleIdx="0" presStyleCnt="9"/>
      <dgm:spPr/>
      <dgm:t>
        <a:bodyPr/>
        <a:lstStyle/>
        <a:p>
          <a:endParaRPr lang="ru-RU"/>
        </a:p>
      </dgm:t>
    </dgm:pt>
    <dgm:pt modelId="{BFD99E95-0BB8-41B2-84C5-7BB1ABAD9AD4}" type="pres">
      <dgm:prSet presAssocID="{B63CDFE0-795D-434A-9256-2466AB149F93}" presName="connTx" presStyleLbl="parChTrans1D2" presStyleIdx="0" presStyleCnt="9"/>
      <dgm:spPr/>
      <dgm:t>
        <a:bodyPr/>
        <a:lstStyle/>
        <a:p>
          <a:endParaRPr lang="ru-RU"/>
        </a:p>
      </dgm:t>
    </dgm:pt>
    <dgm:pt modelId="{4F0FFBC2-959F-4CFB-BA52-B685F6B91138}" type="pres">
      <dgm:prSet presAssocID="{B40BC90D-AACA-4BA0-9AF6-D99B8EBD58BE}" presName="node" presStyleLbl="node1" presStyleIdx="0" presStyleCnt="9" custScaleX="147731" custScaleY="761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9414A4-DDC0-4B95-92ED-6534EBE3AA40}" type="pres">
      <dgm:prSet presAssocID="{319C9E55-1871-450C-B9C6-10DACFE66C8A}" presName="Name9" presStyleLbl="parChTrans1D2" presStyleIdx="1" presStyleCnt="9"/>
      <dgm:spPr/>
      <dgm:t>
        <a:bodyPr/>
        <a:lstStyle/>
        <a:p>
          <a:endParaRPr lang="ru-RU"/>
        </a:p>
      </dgm:t>
    </dgm:pt>
    <dgm:pt modelId="{F9784A30-1F85-45C1-9A2C-5F72D0DD63B5}" type="pres">
      <dgm:prSet presAssocID="{319C9E55-1871-450C-B9C6-10DACFE66C8A}" presName="connTx" presStyleLbl="parChTrans1D2" presStyleIdx="1" presStyleCnt="9"/>
      <dgm:spPr/>
      <dgm:t>
        <a:bodyPr/>
        <a:lstStyle/>
        <a:p>
          <a:endParaRPr lang="ru-RU"/>
        </a:p>
      </dgm:t>
    </dgm:pt>
    <dgm:pt modelId="{B631150E-D850-4065-B3D2-0FC063FF2851}" type="pres">
      <dgm:prSet presAssocID="{838D740A-A51B-4646-89C8-1F0114828E1F}" presName="node" presStyleLbl="node1" presStyleIdx="1" presStyleCnt="9" custScaleX="147147" custScaleY="760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9C3483-711D-4D85-9627-EE12747A7900}" type="pres">
      <dgm:prSet presAssocID="{CE1B579B-214D-4234-8FE0-646E526990A3}" presName="Name9" presStyleLbl="parChTrans1D2" presStyleIdx="2" presStyleCnt="9"/>
      <dgm:spPr/>
      <dgm:t>
        <a:bodyPr/>
        <a:lstStyle/>
        <a:p>
          <a:endParaRPr lang="ru-RU"/>
        </a:p>
      </dgm:t>
    </dgm:pt>
    <dgm:pt modelId="{A1EF9F4D-7E13-49DA-98CC-69DF0D462923}" type="pres">
      <dgm:prSet presAssocID="{CE1B579B-214D-4234-8FE0-646E526990A3}" presName="connTx" presStyleLbl="parChTrans1D2" presStyleIdx="2" presStyleCnt="9"/>
      <dgm:spPr/>
      <dgm:t>
        <a:bodyPr/>
        <a:lstStyle/>
        <a:p>
          <a:endParaRPr lang="ru-RU"/>
        </a:p>
      </dgm:t>
    </dgm:pt>
    <dgm:pt modelId="{FF8C3360-2FAF-4ADB-A207-D4A5AEA4EB1A}" type="pres">
      <dgm:prSet presAssocID="{88D9A9B6-4D71-4182-8080-112D1432E666}" presName="node" presStyleLbl="node1" presStyleIdx="2" presStyleCnt="9" custScaleX="168048" custScaleY="81842" custRadScaleRad="107607" custRadScaleInc="103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D95BFF-4A08-493D-A4D8-F63CDAECA42E}" type="pres">
      <dgm:prSet presAssocID="{CAB9E92D-90AA-4064-818B-74F18D8DDF7E}" presName="Name9" presStyleLbl="parChTrans1D2" presStyleIdx="3" presStyleCnt="9"/>
      <dgm:spPr/>
      <dgm:t>
        <a:bodyPr/>
        <a:lstStyle/>
        <a:p>
          <a:endParaRPr lang="ru-RU"/>
        </a:p>
      </dgm:t>
    </dgm:pt>
    <dgm:pt modelId="{C5D0AE5A-E1F2-417C-B768-22C26540024F}" type="pres">
      <dgm:prSet presAssocID="{CAB9E92D-90AA-4064-818B-74F18D8DDF7E}" presName="connTx" presStyleLbl="parChTrans1D2" presStyleIdx="3" presStyleCnt="9"/>
      <dgm:spPr/>
      <dgm:t>
        <a:bodyPr/>
        <a:lstStyle/>
        <a:p>
          <a:endParaRPr lang="ru-RU"/>
        </a:p>
      </dgm:t>
    </dgm:pt>
    <dgm:pt modelId="{6C621138-6B64-425F-B756-F6ED5B3E46C7}" type="pres">
      <dgm:prSet presAssocID="{6DD724DA-B606-4D3E-8937-CAB3A62B5980}" presName="node" presStyleLbl="node1" presStyleIdx="3" presStyleCnt="9" custScaleX="164901" custScaleY="73356" custRadScaleRad="108572" custRadScaleInc="-86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365430-02E7-4CEB-A3CA-89E250C1D91E}" type="pres">
      <dgm:prSet presAssocID="{8F4D36BF-4E57-40B8-87CA-FC4DBD53FCFB}" presName="Name9" presStyleLbl="parChTrans1D2" presStyleIdx="4" presStyleCnt="9"/>
      <dgm:spPr/>
      <dgm:t>
        <a:bodyPr/>
        <a:lstStyle/>
        <a:p>
          <a:endParaRPr lang="ru-RU"/>
        </a:p>
      </dgm:t>
    </dgm:pt>
    <dgm:pt modelId="{ECAA156E-B577-4069-B201-7BFDA32B717A}" type="pres">
      <dgm:prSet presAssocID="{8F4D36BF-4E57-40B8-87CA-FC4DBD53FCFB}" presName="connTx" presStyleLbl="parChTrans1D2" presStyleIdx="4" presStyleCnt="9"/>
      <dgm:spPr/>
      <dgm:t>
        <a:bodyPr/>
        <a:lstStyle/>
        <a:p>
          <a:endParaRPr lang="ru-RU"/>
        </a:p>
      </dgm:t>
    </dgm:pt>
    <dgm:pt modelId="{488AA111-4675-4645-82E4-BFFA9C25A185}" type="pres">
      <dgm:prSet presAssocID="{FA9E3F88-F725-4BF9-9D5E-80C082D7EB05}" presName="node" presStyleLbl="node1" presStyleIdx="4" presStyleCnt="9" custScaleX="145966" custScaleY="537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AE7B18-E5C8-4672-8656-D9AF5F5C5B0C}" type="pres">
      <dgm:prSet presAssocID="{AB1BC919-0065-455D-905C-2E70D9E78CFA}" presName="Name9" presStyleLbl="parChTrans1D2" presStyleIdx="5" presStyleCnt="9"/>
      <dgm:spPr/>
      <dgm:t>
        <a:bodyPr/>
        <a:lstStyle/>
        <a:p>
          <a:endParaRPr lang="ru-RU"/>
        </a:p>
      </dgm:t>
    </dgm:pt>
    <dgm:pt modelId="{ECFB7C01-C1D4-4DD0-A7BB-898815D3BE4A}" type="pres">
      <dgm:prSet presAssocID="{AB1BC919-0065-455D-905C-2E70D9E78CFA}" presName="connTx" presStyleLbl="parChTrans1D2" presStyleIdx="5" presStyleCnt="9"/>
      <dgm:spPr/>
      <dgm:t>
        <a:bodyPr/>
        <a:lstStyle/>
        <a:p>
          <a:endParaRPr lang="ru-RU"/>
        </a:p>
      </dgm:t>
    </dgm:pt>
    <dgm:pt modelId="{EAA28ACB-A72E-4754-ACD5-8380A5C637B9}" type="pres">
      <dgm:prSet presAssocID="{8EF45565-B45D-411A-BDBE-B9D18A40967E}" presName="node" presStyleLbl="node1" presStyleIdx="5" presStyleCnt="9" custScaleX="133210" custScaleY="56306" custRadScaleRad="102708" custRadScaleInc="174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2EFD06-77C9-4DFB-A21E-DB5BF70CA8D2}" type="pres">
      <dgm:prSet presAssocID="{2166688E-3AAD-4045-8D44-EC8262FC0CC4}" presName="Name9" presStyleLbl="parChTrans1D2" presStyleIdx="6" presStyleCnt="9"/>
      <dgm:spPr/>
      <dgm:t>
        <a:bodyPr/>
        <a:lstStyle/>
        <a:p>
          <a:endParaRPr lang="ru-RU"/>
        </a:p>
      </dgm:t>
    </dgm:pt>
    <dgm:pt modelId="{6A33A0FE-F038-4979-B0FF-D0F46C0FEF5B}" type="pres">
      <dgm:prSet presAssocID="{2166688E-3AAD-4045-8D44-EC8262FC0CC4}" presName="connTx" presStyleLbl="parChTrans1D2" presStyleIdx="6" presStyleCnt="9"/>
      <dgm:spPr/>
      <dgm:t>
        <a:bodyPr/>
        <a:lstStyle/>
        <a:p>
          <a:endParaRPr lang="ru-RU"/>
        </a:p>
      </dgm:t>
    </dgm:pt>
    <dgm:pt modelId="{1DD200E7-6B8C-4CD3-B7E9-9850F4E36EAF}" type="pres">
      <dgm:prSet presAssocID="{161A0B36-1014-4413-8B03-E007A7DB2841}" presName="node" presStyleLbl="node1" presStyleIdx="6" presStyleCnt="9" custScaleX="127965" custScaleY="695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2EE8DB-5AC0-4D3B-9AED-1090AA68742C}" type="pres">
      <dgm:prSet presAssocID="{1DE12FBD-855F-4F90-8207-42B68CF139A1}" presName="Name9" presStyleLbl="parChTrans1D2" presStyleIdx="7" presStyleCnt="9"/>
      <dgm:spPr/>
      <dgm:t>
        <a:bodyPr/>
        <a:lstStyle/>
        <a:p>
          <a:endParaRPr lang="ru-RU"/>
        </a:p>
      </dgm:t>
    </dgm:pt>
    <dgm:pt modelId="{DB121D32-4587-43EF-9F0B-F95E27C5D82A}" type="pres">
      <dgm:prSet presAssocID="{1DE12FBD-855F-4F90-8207-42B68CF139A1}" presName="connTx" presStyleLbl="parChTrans1D2" presStyleIdx="7" presStyleCnt="9"/>
      <dgm:spPr/>
      <dgm:t>
        <a:bodyPr/>
        <a:lstStyle/>
        <a:p>
          <a:endParaRPr lang="ru-RU"/>
        </a:p>
      </dgm:t>
    </dgm:pt>
    <dgm:pt modelId="{9F0DDFBF-1CB4-471C-85CE-9BB6B2822252}" type="pres">
      <dgm:prSet presAssocID="{2918AF82-D191-410A-8449-BB30E06BF9B0}" presName="node" presStyleLbl="node1" presStyleIdx="7" presStyleCnt="9" custScaleX="142446" custScaleY="689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20383-4920-4966-91E5-729FBE942AE0}" type="pres">
      <dgm:prSet presAssocID="{D04EC4B4-FBE3-453C-8507-87894EB77653}" presName="Name9" presStyleLbl="parChTrans1D2" presStyleIdx="8" presStyleCnt="9"/>
      <dgm:spPr/>
      <dgm:t>
        <a:bodyPr/>
        <a:lstStyle/>
        <a:p>
          <a:endParaRPr lang="ru-RU"/>
        </a:p>
      </dgm:t>
    </dgm:pt>
    <dgm:pt modelId="{CA5C43F2-EDE9-421E-8A63-32591CCFD9D2}" type="pres">
      <dgm:prSet presAssocID="{D04EC4B4-FBE3-453C-8507-87894EB77653}" presName="connTx" presStyleLbl="parChTrans1D2" presStyleIdx="8" presStyleCnt="9"/>
      <dgm:spPr/>
      <dgm:t>
        <a:bodyPr/>
        <a:lstStyle/>
        <a:p>
          <a:endParaRPr lang="ru-RU"/>
        </a:p>
      </dgm:t>
    </dgm:pt>
    <dgm:pt modelId="{61760099-ACDC-4B69-9419-8F7D689D1034}" type="pres">
      <dgm:prSet presAssocID="{ED4CC6AF-1043-465D-8B0B-131E1444F5DB}" presName="node" presStyleLbl="node1" presStyleIdx="8" presStyleCnt="9" custScaleX="147192" custScaleY="670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293BDDF-F56B-461B-BC0B-71A2A60E1510}" type="presOf" srcId="{2166688E-3AAD-4045-8D44-EC8262FC0CC4}" destId="{C62EFD06-77C9-4DFB-A21E-DB5BF70CA8D2}" srcOrd="0" destOrd="0" presId="urn:microsoft.com/office/officeart/2005/8/layout/radial1"/>
    <dgm:cxn modelId="{E6613DFD-738F-4283-8A13-DBD52C4CA3A4}" type="presOf" srcId="{B63CDFE0-795D-434A-9256-2466AB149F93}" destId="{2FD7D016-66AD-4C81-AE11-CB294C39ED5F}" srcOrd="0" destOrd="0" presId="urn:microsoft.com/office/officeart/2005/8/layout/radial1"/>
    <dgm:cxn modelId="{E2E0F0D9-D671-41C0-B188-13A37EE702D5}" type="presOf" srcId="{838D740A-A51B-4646-89C8-1F0114828E1F}" destId="{B631150E-D850-4065-B3D2-0FC063FF2851}" srcOrd="0" destOrd="0" presId="urn:microsoft.com/office/officeart/2005/8/layout/radial1"/>
    <dgm:cxn modelId="{11108572-0AE2-4D07-8DDC-9CFCE29CE545}" type="presOf" srcId="{625C5E8A-D1CD-4A26-A702-7AA8519401D9}" destId="{6F76D7A6-44C9-4703-950A-FBDD1A2286F3}" srcOrd="0" destOrd="0" presId="urn:microsoft.com/office/officeart/2005/8/layout/radial1"/>
    <dgm:cxn modelId="{938F9908-DA4B-4DBB-9063-3AD5F9F6E01E}" type="presOf" srcId="{FA9E3F88-F725-4BF9-9D5E-80C082D7EB05}" destId="{488AA111-4675-4645-82E4-BFFA9C25A185}" srcOrd="0" destOrd="0" presId="urn:microsoft.com/office/officeart/2005/8/layout/radial1"/>
    <dgm:cxn modelId="{13A1D3EC-BEE8-42BA-9A99-2908AE23A7DA}" srcId="{625C5E8A-D1CD-4A26-A702-7AA8519401D9}" destId="{D27DB40C-8A9F-4646-95C6-D6E13B281A8F}" srcOrd="1" destOrd="0" parTransId="{F2B2B78E-823C-463B-9FF8-60B62CFFAEB4}" sibTransId="{D80561DD-7191-4695-9963-4882350E0C91}"/>
    <dgm:cxn modelId="{A3175FAC-17DB-4DE9-8AED-F6EFF5114AD5}" type="presOf" srcId="{CE1B579B-214D-4234-8FE0-646E526990A3}" destId="{C29C3483-711D-4D85-9627-EE12747A7900}" srcOrd="0" destOrd="0" presId="urn:microsoft.com/office/officeart/2005/8/layout/radial1"/>
    <dgm:cxn modelId="{5ABA02CD-24C7-4ACB-A1BA-FC6502780421}" type="presOf" srcId="{D04EC4B4-FBE3-453C-8507-87894EB77653}" destId="{CA5C43F2-EDE9-421E-8A63-32591CCFD9D2}" srcOrd="1" destOrd="0" presId="urn:microsoft.com/office/officeart/2005/8/layout/radial1"/>
    <dgm:cxn modelId="{666830BF-1DFF-4039-A3E4-73A1024EA6B3}" type="presOf" srcId="{B63CDFE0-795D-434A-9256-2466AB149F93}" destId="{BFD99E95-0BB8-41B2-84C5-7BB1ABAD9AD4}" srcOrd="1" destOrd="0" presId="urn:microsoft.com/office/officeart/2005/8/layout/radial1"/>
    <dgm:cxn modelId="{95796C46-A065-4F17-B2A7-F44F56685C5D}" srcId="{625C5E8A-D1CD-4A26-A702-7AA8519401D9}" destId="{5C64FF98-8327-45EB-A809-AB60EF910EE1}" srcOrd="0" destOrd="0" parTransId="{B3461D04-58CE-4506-B078-428751353792}" sibTransId="{4E6039E4-8604-4ACA-A460-315A16959DF2}"/>
    <dgm:cxn modelId="{B32A5DAC-1D2C-4D9A-99A4-88FD22A0FE11}" srcId="{5C64FF98-8327-45EB-A809-AB60EF910EE1}" destId="{161A0B36-1014-4413-8B03-E007A7DB2841}" srcOrd="6" destOrd="0" parTransId="{2166688E-3AAD-4045-8D44-EC8262FC0CC4}" sibTransId="{7B883C53-B520-4FAC-B09A-62BC5E1408DA}"/>
    <dgm:cxn modelId="{627536BF-0B9E-4545-99F4-3C342EACEA80}" type="presOf" srcId="{1DE12FBD-855F-4F90-8207-42B68CF139A1}" destId="{DB121D32-4587-43EF-9F0B-F95E27C5D82A}" srcOrd="1" destOrd="0" presId="urn:microsoft.com/office/officeart/2005/8/layout/radial1"/>
    <dgm:cxn modelId="{E2D575BE-37C9-4390-9313-AA1D47D08408}" type="presOf" srcId="{AB1BC919-0065-455D-905C-2E70D9E78CFA}" destId="{ECFB7C01-C1D4-4DD0-A7BB-898815D3BE4A}" srcOrd="1" destOrd="0" presId="urn:microsoft.com/office/officeart/2005/8/layout/radial1"/>
    <dgm:cxn modelId="{4066A3F9-F78A-49B8-97E9-1F36C468C4C3}" type="presOf" srcId="{CAB9E92D-90AA-4064-818B-74F18D8DDF7E}" destId="{C5D0AE5A-E1F2-417C-B768-22C26540024F}" srcOrd="1" destOrd="0" presId="urn:microsoft.com/office/officeart/2005/8/layout/radial1"/>
    <dgm:cxn modelId="{E9E5EC9D-0C43-4D2E-B042-694827A909CD}" type="presOf" srcId="{161A0B36-1014-4413-8B03-E007A7DB2841}" destId="{1DD200E7-6B8C-4CD3-B7E9-9850F4E36EAF}" srcOrd="0" destOrd="0" presId="urn:microsoft.com/office/officeart/2005/8/layout/radial1"/>
    <dgm:cxn modelId="{9974ED63-1526-4F5C-9DE9-AE67CE8A7708}" type="presOf" srcId="{6DD724DA-B606-4D3E-8937-CAB3A62B5980}" destId="{6C621138-6B64-425F-B756-F6ED5B3E46C7}" srcOrd="0" destOrd="0" presId="urn:microsoft.com/office/officeart/2005/8/layout/radial1"/>
    <dgm:cxn modelId="{7B15C8D4-78A4-496E-89F5-D39EB438F3FC}" type="presOf" srcId="{CAB9E92D-90AA-4064-818B-74F18D8DDF7E}" destId="{50D95BFF-4A08-493D-A4D8-F63CDAECA42E}" srcOrd="0" destOrd="0" presId="urn:microsoft.com/office/officeart/2005/8/layout/radial1"/>
    <dgm:cxn modelId="{CB2B959A-C384-45F6-BB54-1CAA860F18B9}" type="presOf" srcId="{D04EC4B4-FBE3-453C-8507-87894EB77653}" destId="{70F20383-4920-4966-91E5-729FBE942AE0}" srcOrd="0" destOrd="0" presId="urn:microsoft.com/office/officeart/2005/8/layout/radial1"/>
    <dgm:cxn modelId="{4AE139E6-F6D4-4B92-ACD3-D85C8B4D728F}" type="presOf" srcId="{8EF45565-B45D-411A-BDBE-B9D18A40967E}" destId="{EAA28ACB-A72E-4754-ACD5-8380A5C637B9}" srcOrd="0" destOrd="0" presId="urn:microsoft.com/office/officeart/2005/8/layout/radial1"/>
    <dgm:cxn modelId="{9C937AC7-0591-451B-80A3-AB77031343A9}" srcId="{5C64FF98-8327-45EB-A809-AB60EF910EE1}" destId="{2918AF82-D191-410A-8449-BB30E06BF9B0}" srcOrd="7" destOrd="0" parTransId="{1DE12FBD-855F-4F90-8207-42B68CF139A1}" sibTransId="{F037F754-741E-40DB-876E-322BD6132EF1}"/>
    <dgm:cxn modelId="{910FA0B0-AF98-415F-8480-84480522AD82}" srcId="{5C64FF98-8327-45EB-A809-AB60EF910EE1}" destId="{88D9A9B6-4D71-4182-8080-112D1432E666}" srcOrd="2" destOrd="0" parTransId="{CE1B579B-214D-4234-8FE0-646E526990A3}" sibTransId="{CB8BEF48-64F1-4DFE-A05C-F7FDD97C0CE3}"/>
    <dgm:cxn modelId="{13D2D7E3-10A4-42B2-AE0C-EEEE7DDB6576}" type="presOf" srcId="{B40BC90D-AACA-4BA0-9AF6-D99B8EBD58BE}" destId="{4F0FFBC2-959F-4CFB-BA52-B685F6B91138}" srcOrd="0" destOrd="0" presId="urn:microsoft.com/office/officeart/2005/8/layout/radial1"/>
    <dgm:cxn modelId="{CF776481-C9B4-4C69-8D71-E4F518EC27EF}" type="presOf" srcId="{8F4D36BF-4E57-40B8-87CA-FC4DBD53FCFB}" destId="{ECAA156E-B577-4069-B201-7BFDA32B717A}" srcOrd="1" destOrd="0" presId="urn:microsoft.com/office/officeart/2005/8/layout/radial1"/>
    <dgm:cxn modelId="{6ADFF01B-5F4F-4EB0-8D7B-0AD04B70F3F1}" srcId="{5C64FF98-8327-45EB-A809-AB60EF910EE1}" destId="{838D740A-A51B-4646-89C8-1F0114828E1F}" srcOrd="1" destOrd="0" parTransId="{319C9E55-1871-450C-B9C6-10DACFE66C8A}" sibTransId="{C1BDC2D8-3C57-47F7-8F8C-AE1C40537F41}"/>
    <dgm:cxn modelId="{E5E1266D-1530-4B96-B1F4-C21576CAE26A}" type="presOf" srcId="{2918AF82-D191-410A-8449-BB30E06BF9B0}" destId="{9F0DDFBF-1CB4-471C-85CE-9BB6B2822252}" srcOrd="0" destOrd="0" presId="urn:microsoft.com/office/officeart/2005/8/layout/radial1"/>
    <dgm:cxn modelId="{4E72B27D-1AFC-4A92-BC5D-D63CF0E43807}" type="presOf" srcId="{88D9A9B6-4D71-4182-8080-112D1432E666}" destId="{FF8C3360-2FAF-4ADB-A207-D4A5AEA4EB1A}" srcOrd="0" destOrd="0" presId="urn:microsoft.com/office/officeart/2005/8/layout/radial1"/>
    <dgm:cxn modelId="{7247E230-4C09-4A97-BF5E-271165861AD0}" type="presOf" srcId="{AB1BC919-0065-455D-905C-2E70D9E78CFA}" destId="{9FAE7B18-E5C8-4672-8656-D9AF5F5C5B0C}" srcOrd="0" destOrd="0" presId="urn:microsoft.com/office/officeart/2005/8/layout/radial1"/>
    <dgm:cxn modelId="{C7AF61AB-2838-48F9-A7A6-638EA914C41B}" type="presOf" srcId="{319C9E55-1871-450C-B9C6-10DACFE66C8A}" destId="{889414A4-DDC0-4B95-92ED-6534EBE3AA40}" srcOrd="0" destOrd="0" presId="urn:microsoft.com/office/officeart/2005/8/layout/radial1"/>
    <dgm:cxn modelId="{ADE60331-7BF2-4E64-8A28-FCEFF4045C12}" type="presOf" srcId="{5C64FF98-8327-45EB-A809-AB60EF910EE1}" destId="{55E88A7D-29C0-4B88-AC5A-6DC42EBD44ED}" srcOrd="0" destOrd="0" presId="urn:microsoft.com/office/officeart/2005/8/layout/radial1"/>
    <dgm:cxn modelId="{B60A63D7-58C2-4B73-A2F5-E10E3EBD8CF8}" type="presOf" srcId="{1DE12FBD-855F-4F90-8207-42B68CF139A1}" destId="{392EE8DB-5AC0-4D3B-9AED-1090AA68742C}" srcOrd="0" destOrd="0" presId="urn:microsoft.com/office/officeart/2005/8/layout/radial1"/>
    <dgm:cxn modelId="{6AE87812-4642-450F-99A0-2A91535B7393}" type="presOf" srcId="{CE1B579B-214D-4234-8FE0-646E526990A3}" destId="{A1EF9F4D-7E13-49DA-98CC-69DF0D462923}" srcOrd="1" destOrd="0" presId="urn:microsoft.com/office/officeart/2005/8/layout/radial1"/>
    <dgm:cxn modelId="{A36F19C5-BD25-4904-918D-DD638586BFAB}" srcId="{5C64FF98-8327-45EB-A809-AB60EF910EE1}" destId="{FA9E3F88-F725-4BF9-9D5E-80C082D7EB05}" srcOrd="4" destOrd="0" parTransId="{8F4D36BF-4E57-40B8-87CA-FC4DBD53FCFB}" sibTransId="{FD748F05-8621-4F52-A581-9539C3A753D4}"/>
    <dgm:cxn modelId="{8A2A3A4B-6506-40EC-91B7-A5CFC3FFA319}" srcId="{5C64FF98-8327-45EB-A809-AB60EF910EE1}" destId="{ED4CC6AF-1043-465D-8B0B-131E1444F5DB}" srcOrd="8" destOrd="0" parTransId="{D04EC4B4-FBE3-453C-8507-87894EB77653}" sibTransId="{9ADF3394-A6F4-4C94-9803-5D6B7258D672}"/>
    <dgm:cxn modelId="{CDFB09CB-59EA-4EB7-B6EE-646392B6AF6D}" type="presOf" srcId="{2166688E-3AAD-4045-8D44-EC8262FC0CC4}" destId="{6A33A0FE-F038-4979-B0FF-D0F46C0FEF5B}" srcOrd="1" destOrd="0" presId="urn:microsoft.com/office/officeart/2005/8/layout/radial1"/>
    <dgm:cxn modelId="{D045DAE6-7835-48BA-807F-F3C6D8260B44}" srcId="{5C64FF98-8327-45EB-A809-AB60EF910EE1}" destId="{B40BC90D-AACA-4BA0-9AF6-D99B8EBD58BE}" srcOrd="0" destOrd="0" parTransId="{B63CDFE0-795D-434A-9256-2466AB149F93}" sibTransId="{33A725AB-26F0-47EE-868C-D704E2721AE7}"/>
    <dgm:cxn modelId="{72CDCCEE-4327-42AF-B09B-DBEE21DBFD8F}" type="presOf" srcId="{8F4D36BF-4E57-40B8-87CA-FC4DBD53FCFB}" destId="{93365430-02E7-4CEB-A3CA-89E250C1D91E}" srcOrd="0" destOrd="0" presId="urn:microsoft.com/office/officeart/2005/8/layout/radial1"/>
    <dgm:cxn modelId="{134BEEE4-18AC-4A9E-8319-EBE110A2A003}" type="presOf" srcId="{319C9E55-1871-450C-B9C6-10DACFE66C8A}" destId="{F9784A30-1F85-45C1-9A2C-5F72D0DD63B5}" srcOrd="1" destOrd="0" presId="urn:microsoft.com/office/officeart/2005/8/layout/radial1"/>
    <dgm:cxn modelId="{F166CB9F-C5BA-4573-8F2E-5A1C4EBE49FB}" type="presOf" srcId="{ED4CC6AF-1043-465D-8B0B-131E1444F5DB}" destId="{61760099-ACDC-4B69-9419-8F7D689D1034}" srcOrd="0" destOrd="0" presId="urn:microsoft.com/office/officeart/2005/8/layout/radial1"/>
    <dgm:cxn modelId="{2A726909-C3E0-49AF-93D1-D49B761220DA}" srcId="{5C64FF98-8327-45EB-A809-AB60EF910EE1}" destId="{8EF45565-B45D-411A-BDBE-B9D18A40967E}" srcOrd="5" destOrd="0" parTransId="{AB1BC919-0065-455D-905C-2E70D9E78CFA}" sibTransId="{6D04AAB4-35ED-47D6-A673-127D88747BCA}"/>
    <dgm:cxn modelId="{56A17F39-A944-47A6-9E46-B2D6481EABA9}" srcId="{5C64FF98-8327-45EB-A809-AB60EF910EE1}" destId="{6DD724DA-B606-4D3E-8937-CAB3A62B5980}" srcOrd="3" destOrd="0" parTransId="{CAB9E92D-90AA-4064-818B-74F18D8DDF7E}" sibTransId="{BB00885E-14D1-4AE9-8878-D45BB1BDCDE6}"/>
    <dgm:cxn modelId="{B491AB4E-4259-4E80-932A-52760E8E16AD}" type="presParOf" srcId="{6F76D7A6-44C9-4703-950A-FBDD1A2286F3}" destId="{55E88A7D-29C0-4B88-AC5A-6DC42EBD44ED}" srcOrd="0" destOrd="0" presId="urn:microsoft.com/office/officeart/2005/8/layout/radial1"/>
    <dgm:cxn modelId="{E75651C1-721D-4EBE-986B-628C5C8A491E}" type="presParOf" srcId="{6F76D7A6-44C9-4703-950A-FBDD1A2286F3}" destId="{2FD7D016-66AD-4C81-AE11-CB294C39ED5F}" srcOrd="1" destOrd="0" presId="urn:microsoft.com/office/officeart/2005/8/layout/radial1"/>
    <dgm:cxn modelId="{595B8D9C-D616-4BDA-98E9-ED4C4CF3DDA2}" type="presParOf" srcId="{2FD7D016-66AD-4C81-AE11-CB294C39ED5F}" destId="{BFD99E95-0BB8-41B2-84C5-7BB1ABAD9AD4}" srcOrd="0" destOrd="0" presId="urn:microsoft.com/office/officeart/2005/8/layout/radial1"/>
    <dgm:cxn modelId="{3AA04B83-46A0-416D-9FB7-ACBAF7A7B3F3}" type="presParOf" srcId="{6F76D7A6-44C9-4703-950A-FBDD1A2286F3}" destId="{4F0FFBC2-959F-4CFB-BA52-B685F6B91138}" srcOrd="2" destOrd="0" presId="urn:microsoft.com/office/officeart/2005/8/layout/radial1"/>
    <dgm:cxn modelId="{0C9B03ED-4EC2-48BB-A42B-EC93BD50BF05}" type="presParOf" srcId="{6F76D7A6-44C9-4703-950A-FBDD1A2286F3}" destId="{889414A4-DDC0-4B95-92ED-6534EBE3AA40}" srcOrd="3" destOrd="0" presId="urn:microsoft.com/office/officeart/2005/8/layout/radial1"/>
    <dgm:cxn modelId="{18487D2C-86DF-4F68-B8C6-5858ADBECAE6}" type="presParOf" srcId="{889414A4-DDC0-4B95-92ED-6534EBE3AA40}" destId="{F9784A30-1F85-45C1-9A2C-5F72D0DD63B5}" srcOrd="0" destOrd="0" presId="urn:microsoft.com/office/officeart/2005/8/layout/radial1"/>
    <dgm:cxn modelId="{7C61CE8A-CCC3-4E8F-8F58-6FADB1C99375}" type="presParOf" srcId="{6F76D7A6-44C9-4703-950A-FBDD1A2286F3}" destId="{B631150E-D850-4065-B3D2-0FC063FF2851}" srcOrd="4" destOrd="0" presId="urn:microsoft.com/office/officeart/2005/8/layout/radial1"/>
    <dgm:cxn modelId="{31FF71DE-0C45-4B6A-965C-5E0975E0B0E4}" type="presParOf" srcId="{6F76D7A6-44C9-4703-950A-FBDD1A2286F3}" destId="{C29C3483-711D-4D85-9627-EE12747A7900}" srcOrd="5" destOrd="0" presId="urn:microsoft.com/office/officeart/2005/8/layout/radial1"/>
    <dgm:cxn modelId="{34BD5E97-1AA1-4F8F-8596-838C6AB882F6}" type="presParOf" srcId="{C29C3483-711D-4D85-9627-EE12747A7900}" destId="{A1EF9F4D-7E13-49DA-98CC-69DF0D462923}" srcOrd="0" destOrd="0" presId="urn:microsoft.com/office/officeart/2005/8/layout/radial1"/>
    <dgm:cxn modelId="{E2498D7D-F5C0-49BF-BA23-58D73EFF57A3}" type="presParOf" srcId="{6F76D7A6-44C9-4703-950A-FBDD1A2286F3}" destId="{FF8C3360-2FAF-4ADB-A207-D4A5AEA4EB1A}" srcOrd="6" destOrd="0" presId="urn:microsoft.com/office/officeart/2005/8/layout/radial1"/>
    <dgm:cxn modelId="{D23F1648-992E-4F4B-B8E9-9B3B7A03B2F7}" type="presParOf" srcId="{6F76D7A6-44C9-4703-950A-FBDD1A2286F3}" destId="{50D95BFF-4A08-493D-A4D8-F63CDAECA42E}" srcOrd="7" destOrd="0" presId="urn:microsoft.com/office/officeart/2005/8/layout/radial1"/>
    <dgm:cxn modelId="{06766E0C-8EB0-4B9F-A5A3-5C749F20E8A7}" type="presParOf" srcId="{50D95BFF-4A08-493D-A4D8-F63CDAECA42E}" destId="{C5D0AE5A-E1F2-417C-B768-22C26540024F}" srcOrd="0" destOrd="0" presId="urn:microsoft.com/office/officeart/2005/8/layout/radial1"/>
    <dgm:cxn modelId="{2A5EDC3C-4CBA-478A-93B5-1F713D92519B}" type="presParOf" srcId="{6F76D7A6-44C9-4703-950A-FBDD1A2286F3}" destId="{6C621138-6B64-425F-B756-F6ED5B3E46C7}" srcOrd="8" destOrd="0" presId="urn:microsoft.com/office/officeart/2005/8/layout/radial1"/>
    <dgm:cxn modelId="{240FA685-4CB5-49B8-90FA-77F355CC89EF}" type="presParOf" srcId="{6F76D7A6-44C9-4703-950A-FBDD1A2286F3}" destId="{93365430-02E7-4CEB-A3CA-89E250C1D91E}" srcOrd="9" destOrd="0" presId="urn:microsoft.com/office/officeart/2005/8/layout/radial1"/>
    <dgm:cxn modelId="{C5A78122-6299-4324-A142-43200E2200C9}" type="presParOf" srcId="{93365430-02E7-4CEB-A3CA-89E250C1D91E}" destId="{ECAA156E-B577-4069-B201-7BFDA32B717A}" srcOrd="0" destOrd="0" presId="urn:microsoft.com/office/officeart/2005/8/layout/radial1"/>
    <dgm:cxn modelId="{22ED981D-9DFE-4B2A-B6A1-A33C0865EBC4}" type="presParOf" srcId="{6F76D7A6-44C9-4703-950A-FBDD1A2286F3}" destId="{488AA111-4675-4645-82E4-BFFA9C25A185}" srcOrd="10" destOrd="0" presId="urn:microsoft.com/office/officeart/2005/8/layout/radial1"/>
    <dgm:cxn modelId="{6EF4FD4B-E4B9-4EBC-AD90-390289139BD9}" type="presParOf" srcId="{6F76D7A6-44C9-4703-950A-FBDD1A2286F3}" destId="{9FAE7B18-E5C8-4672-8656-D9AF5F5C5B0C}" srcOrd="11" destOrd="0" presId="urn:microsoft.com/office/officeart/2005/8/layout/radial1"/>
    <dgm:cxn modelId="{46D24D0F-72A0-4C0C-87CC-E8EBB80A0DFD}" type="presParOf" srcId="{9FAE7B18-E5C8-4672-8656-D9AF5F5C5B0C}" destId="{ECFB7C01-C1D4-4DD0-A7BB-898815D3BE4A}" srcOrd="0" destOrd="0" presId="urn:microsoft.com/office/officeart/2005/8/layout/radial1"/>
    <dgm:cxn modelId="{59A958A9-BFE5-4862-A722-D3B8736FD1D5}" type="presParOf" srcId="{6F76D7A6-44C9-4703-950A-FBDD1A2286F3}" destId="{EAA28ACB-A72E-4754-ACD5-8380A5C637B9}" srcOrd="12" destOrd="0" presId="urn:microsoft.com/office/officeart/2005/8/layout/radial1"/>
    <dgm:cxn modelId="{3F19595A-0448-4196-9337-000A96815FDC}" type="presParOf" srcId="{6F76D7A6-44C9-4703-950A-FBDD1A2286F3}" destId="{C62EFD06-77C9-4DFB-A21E-DB5BF70CA8D2}" srcOrd="13" destOrd="0" presId="urn:microsoft.com/office/officeart/2005/8/layout/radial1"/>
    <dgm:cxn modelId="{95124656-6827-4020-8E1E-4CB461F369A2}" type="presParOf" srcId="{C62EFD06-77C9-4DFB-A21E-DB5BF70CA8D2}" destId="{6A33A0FE-F038-4979-B0FF-D0F46C0FEF5B}" srcOrd="0" destOrd="0" presId="urn:microsoft.com/office/officeart/2005/8/layout/radial1"/>
    <dgm:cxn modelId="{D8BECA1B-2EB3-4BBB-962C-DE677A65AC74}" type="presParOf" srcId="{6F76D7A6-44C9-4703-950A-FBDD1A2286F3}" destId="{1DD200E7-6B8C-4CD3-B7E9-9850F4E36EAF}" srcOrd="14" destOrd="0" presId="urn:microsoft.com/office/officeart/2005/8/layout/radial1"/>
    <dgm:cxn modelId="{27685019-96B5-4D46-9D61-73EA387F0CD6}" type="presParOf" srcId="{6F76D7A6-44C9-4703-950A-FBDD1A2286F3}" destId="{392EE8DB-5AC0-4D3B-9AED-1090AA68742C}" srcOrd="15" destOrd="0" presId="urn:microsoft.com/office/officeart/2005/8/layout/radial1"/>
    <dgm:cxn modelId="{42C6B486-60AE-4EA0-BE9F-E83790378CD5}" type="presParOf" srcId="{392EE8DB-5AC0-4D3B-9AED-1090AA68742C}" destId="{DB121D32-4587-43EF-9F0B-F95E27C5D82A}" srcOrd="0" destOrd="0" presId="urn:microsoft.com/office/officeart/2005/8/layout/radial1"/>
    <dgm:cxn modelId="{6DD7ED63-D4A8-4E7C-8BBA-7E3971E1AEEE}" type="presParOf" srcId="{6F76D7A6-44C9-4703-950A-FBDD1A2286F3}" destId="{9F0DDFBF-1CB4-471C-85CE-9BB6B2822252}" srcOrd="16" destOrd="0" presId="urn:microsoft.com/office/officeart/2005/8/layout/radial1"/>
    <dgm:cxn modelId="{8476A689-C2A7-4E0D-8486-07C8DC25AFBD}" type="presParOf" srcId="{6F76D7A6-44C9-4703-950A-FBDD1A2286F3}" destId="{70F20383-4920-4966-91E5-729FBE942AE0}" srcOrd="17" destOrd="0" presId="urn:microsoft.com/office/officeart/2005/8/layout/radial1"/>
    <dgm:cxn modelId="{9484E0B9-9520-4E8B-9E1D-9D7E08B573C9}" type="presParOf" srcId="{70F20383-4920-4966-91E5-729FBE942AE0}" destId="{CA5C43F2-EDE9-421E-8A63-32591CCFD9D2}" srcOrd="0" destOrd="0" presId="urn:microsoft.com/office/officeart/2005/8/layout/radial1"/>
    <dgm:cxn modelId="{96BA528E-D305-42D6-9C0C-40FF8779DFA8}" type="presParOf" srcId="{6F76D7A6-44C9-4703-950A-FBDD1A2286F3}" destId="{61760099-ACDC-4B69-9419-8F7D689D1034}" srcOrd="1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E88A7D-29C0-4B88-AC5A-6DC42EBD44ED}">
      <dsp:nvSpPr>
        <dsp:cNvPr id="0" name=""/>
        <dsp:cNvSpPr/>
      </dsp:nvSpPr>
      <dsp:spPr>
        <a:xfrm>
          <a:off x="2509468" y="1613741"/>
          <a:ext cx="2254378" cy="23135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latin typeface="Arial" panose="020B0604020202020204" pitchFamily="34" charset="0"/>
              <a:cs typeface="Arial" panose="020B0604020202020204" pitchFamily="34" charset="0"/>
            </a:rPr>
            <a:t>Формы работы с родителями</a:t>
          </a:r>
          <a:endParaRPr lang="ru-RU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39614" y="1952547"/>
        <a:ext cx="1594086" cy="1635903"/>
      </dsp:txXfrm>
    </dsp:sp>
    <dsp:sp modelId="{2FD7D016-66AD-4C81-AE11-CB294C39ED5F}">
      <dsp:nvSpPr>
        <dsp:cNvPr id="0" name=""/>
        <dsp:cNvSpPr/>
      </dsp:nvSpPr>
      <dsp:spPr>
        <a:xfrm rot="16200000">
          <a:off x="3361622" y="1325103"/>
          <a:ext cx="550069" cy="27207"/>
        </a:xfrm>
        <a:custGeom>
          <a:avLst/>
          <a:gdLst/>
          <a:ahLst/>
          <a:cxnLst/>
          <a:rect l="0" t="0" r="0" b="0"/>
          <a:pathLst>
            <a:path>
              <a:moveTo>
                <a:pt x="0" y="13603"/>
              </a:moveTo>
              <a:lnTo>
                <a:pt x="550069" y="1360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622905" y="1324955"/>
        <a:ext cx="27503" cy="27503"/>
      </dsp:txXfrm>
    </dsp:sp>
    <dsp:sp modelId="{4F0FFBC2-959F-4CFB-BA52-B685F6B91138}">
      <dsp:nvSpPr>
        <dsp:cNvPr id="0" name=""/>
        <dsp:cNvSpPr/>
      </dsp:nvSpPr>
      <dsp:spPr>
        <a:xfrm>
          <a:off x="2808566" y="210194"/>
          <a:ext cx="1656181" cy="85347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Презентации</a:t>
          </a:r>
          <a:endParaRPr lang="ru-RU" sz="1400" kern="1200" dirty="0"/>
        </a:p>
      </dsp:txBody>
      <dsp:txXfrm>
        <a:off x="3051108" y="335183"/>
        <a:ext cx="1171097" cy="603499"/>
      </dsp:txXfrm>
    </dsp:sp>
    <dsp:sp modelId="{889414A4-DDC0-4B95-92ED-6534EBE3AA40}">
      <dsp:nvSpPr>
        <dsp:cNvPr id="0" name=""/>
        <dsp:cNvSpPr/>
      </dsp:nvSpPr>
      <dsp:spPr>
        <a:xfrm rot="18600000">
          <a:off x="4286707" y="1697056"/>
          <a:ext cx="478521" cy="27207"/>
        </a:xfrm>
        <a:custGeom>
          <a:avLst/>
          <a:gdLst/>
          <a:ahLst/>
          <a:cxnLst/>
          <a:rect l="0" t="0" r="0" b="0"/>
          <a:pathLst>
            <a:path>
              <a:moveTo>
                <a:pt x="0" y="13603"/>
              </a:moveTo>
              <a:lnTo>
                <a:pt x="478521" y="1360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514004" y="1698697"/>
        <a:ext cx="23926" cy="23926"/>
      </dsp:txXfrm>
    </dsp:sp>
    <dsp:sp modelId="{B631150E-D850-4065-B3D2-0FC063FF2851}">
      <dsp:nvSpPr>
        <dsp:cNvPr id="0" name=""/>
        <dsp:cNvSpPr/>
      </dsp:nvSpPr>
      <dsp:spPr>
        <a:xfrm>
          <a:off x="4183269" y="709561"/>
          <a:ext cx="1649634" cy="85306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Круглые столы</a:t>
          </a:r>
          <a:endParaRPr lang="ru-RU" sz="1400" kern="1200" dirty="0"/>
        </a:p>
      </dsp:txBody>
      <dsp:txXfrm>
        <a:off x="4424852" y="834489"/>
        <a:ext cx="1166468" cy="603206"/>
      </dsp:txXfrm>
    </dsp:sp>
    <dsp:sp modelId="{C29C3483-711D-4D85-9627-EE12747A7900}">
      <dsp:nvSpPr>
        <dsp:cNvPr id="0" name=""/>
        <dsp:cNvSpPr/>
      </dsp:nvSpPr>
      <dsp:spPr>
        <a:xfrm rot="21123708">
          <a:off x="4752367" y="2583625"/>
          <a:ext cx="253784" cy="27207"/>
        </a:xfrm>
        <a:custGeom>
          <a:avLst/>
          <a:gdLst/>
          <a:ahLst/>
          <a:cxnLst/>
          <a:rect l="0" t="0" r="0" b="0"/>
          <a:pathLst>
            <a:path>
              <a:moveTo>
                <a:pt x="0" y="13603"/>
              </a:moveTo>
              <a:lnTo>
                <a:pt x="253784" y="1360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872914" y="2590885"/>
        <a:ext cx="12689" cy="12689"/>
      </dsp:txXfrm>
    </dsp:sp>
    <dsp:sp modelId="{FF8C3360-2FAF-4ADB-A207-D4A5AEA4EB1A}">
      <dsp:nvSpPr>
        <dsp:cNvPr id="0" name=""/>
        <dsp:cNvSpPr/>
      </dsp:nvSpPr>
      <dsp:spPr>
        <a:xfrm>
          <a:off x="4968548" y="1994672"/>
          <a:ext cx="1883951" cy="91751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Показ открытых занятий</a:t>
          </a:r>
          <a:endParaRPr lang="ru-RU" sz="1400" kern="1200" dirty="0"/>
        </a:p>
      </dsp:txBody>
      <dsp:txXfrm>
        <a:off x="5244446" y="2129039"/>
        <a:ext cx="1332155" cy="648779"/>
      </dsp:txXfrm>
    </dsp:sp>
    <dsp:sp modelId="{50D95BFF-4A08-493D-A4D8-F63CDAECA42E}">
      <dsp:nvSpPr>
        <dsp:cNvPr id="0" name=""/>
        <dsp:cNvSpPr/>
      </dsp:nvSpPr>
      <dsp:spPr>
        <a:xfrm rot="1696092">
          <a:off x="4604444" y="3415460"/>
          <a:ext cx="513855" cy="27207"/>
        </a:xfrm>
        <a:custGeom>
          <a:avLst/>
          <a:gdLst/>
          <a:ahLst/>
          <a:cxnLst/>
          <a:rect l="0" t="0" r="0" b="0"/>
          <a:pathLst>
            <a:path>
              <a:moveTo>
                <a:pt x="0" y="13603"/>
              </a:moveTo>
              <a:lnTo>
                <a:pt x="513855" y="1360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848525" y="3416217"/>
        <a:ext cx="25692" cy="25692"/>
      </dsp:txXfrm>
    </dsp:sp>
    <dsp:sp modelId="{6C621138-6B64-425F-B756-F6ED5B3E46C7}">
      <dsp:nvSpPr>
        <dsp:cNvPr id="0" name=""/>
        <dsp:cNvSpPr/>
      </dsp:nvSpPr>
      <dsp:spPr>
        <a:xfrm>
          <a:off x="4752517" y="3456382"/>
          <a:ext cx="1848671" cy="82237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Наглядная информация</a:t>
          </a:r>
          <a:endParaRPr lang="ru-RU" sz="1400" kern="1200" dirty="0"/>
        </a:p>
      </dsp:txBody>
      <dsp:txXfrm>
        <a:off x="5023249" y="3576816"/>
        <a:ext cx="1307207" cy="581510"/>
      </dsp:txXfrm>
    </dsp:sp>
    <dsp:sp modelId="{93365430-02E7-4CEB-A3CA-89E250C1D91E}">
      <dsp:nvSpPr>
        <dsp:cNvPr id="0" name=""/>
        <dsp:cNvSpPr/>
      </dsp:nvSpPr>
      <dsp:spPr>
        <a:xfrm rot="4200000">
          <a:off x="3813037" y="4151907"/>
          <a:ext cx="662724" cy="27207"/>
        </a:xfrm>
        <a:custGeom>
          <a:avLst/>
          <a:gdLst/>
          <a:ahLst/>
          <a:cxnLst/>
          <a:rect l="0" t="0" r="0" b="0"/>
          <a:pathLst>
            <a:path>
              <a:moveTo>
                <a:pt x="0" y="13603"/>
              </a:moveTo>
              <a:lnTo>
                <a:pt x="662724" y="1360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127832" y="4148943"/>
        <a:ext cx="33136" cy="33136"/>
      </dsp:txXfrm>
    </dsp:sp>
    <dsp:sp modelId="{488AA111-4675-4645-82E4-BFFA9C25A185}">
      <dsp:nvSpPr>
        <dsp:cNvPr id="0" name=""/>
        <dsp:cNvSpPr/>
      </dsp:nvSpPr>
      <dsp:spPr>
        <a:xfrm>
          <a:off x="3548182" y="4474223"/>
          <a:ext cx="1636394" cy="60234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Родительские собрания</a:t>
          </a:r>
          <a:endParaRPr lang="ru-RU" sz="1400" kern="1200" dirty="0"/>
        </a:p>
      </dsp:txBody>
      <dsp:txXfrm>
        <a:off x="3787826" y="4562434"/>
        <a:ext cx="1157106" cy="425922"/>
      </dsp:txXfrm>
    </dsp:sp>
    <dsp:sp modelId="{9FAE7B18-E5C8-4672-8656-D9AF5F5C5B0C}">
      <dsp:nvSpPr>
        <dsp:cNvPr id="0" name=""/>
        <dsp:cNvSpPr/>
      </dsp:nvSpPr>
      <dsp:spPr>
        <a:xfrm rot="6809904">
          <a:off x="2687148" y="4134682"/>
          <a:ext cx="700952" cy="27207"/>
        </a:xfrm>
        <a:custGeom>
          <a:avLst/>
          <a:gdLst/>
          <a:ahLst/>
          <a:cxnLst/>
          <a:rect l="0" t="0" r="0" b="0"/>
          <a:pathLst>
            <a:path>
              <a:moveTo>
                <a:pt x="0" y="13603"/>
              </a:moveTo>
              <a:lnTo>
                <a:pt x="700952" y="1360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020100" y="4130762"/>
        <a:ext cx="35047" cy="35047"/>
      </dsp:txXfrm>
    </dsp:sp>
    <dsp:sp modelId="{EAA28ACB-A72E-4754-ACD5-8380A5C637B9}">
      <dsp:nvSpPr>
        <dsp:cNvPr id="0" name=""/>
        <dsp:cNvSpPr/>
      </dsp:nvSpPr>
      <dsp:spPr>
        <a:xfrm>
          <a:off x="2016222" y="4464499"/>
          <a:ext cx="1493389" cy="63123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Беседы</a:t>
          </a:r>
          <a:endParaRPr lang="ru-RU" sz="1400" kern="1200" dirty="0"/>
        </a:p>
      </dsp:txBody>
      <dsp:txXfrm>
        <a:off x="2234924" y="4556941"/>
        <a:ext cx="1055985" cy="446350"/>
      </dsp:txXfrm>
    </dsp:sp>
    <dsp:sp modelId="{C62EFD06-77C9-4DFB-A21E-DB5BF70CA8D2}">
      <dsp:nvSpPr>
        <dsp:cNvPr id="0" name=""/>
        <dsp:cNvSpPr/>
      </dsp:nvSpPr>
      <dsp:spPr>
        <a:xfrm rot="9000000">
          <a:off x="2251540" y="3431989"/>
          <a:ext cx="431639" cy="27207"/>
        </a:xfrm>
        <a:custGeom>
          <a:avLst/>
          <a:gdLst/>
          <a:ahLst/>
          <a:cxnLst/>
          <a:rect l="0" t="0" r="0" b="0"/>
          <a:pathLst>
            <a:path>
              <a:moveTo>
                <a:pt x="0" y="13603"/>
              </a:moveTo>
              <a:lnTo>
                <a:pt x="431639" y="1360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456568" y="3434802"/>
        <a:ext cx="21581" cy="21581"/>
      </dsp:txXfrm>
    </dsp:sp>
    <dsp:sp modelId="{1DD200E7-6B8C-4CD3-B7E9-9850F4E36EAF}">
      <dsp:nvSpPr>
        <dsp:cNvPr id="0" name=""/>
        <dsp:cNvSpPr/>
      </dsp:nvSpPr>
      <dsp:spPr>
        <a:xfrm>
          <a:off x="1071640" y="3447645"/>
          <a:ext cx="1434589" cy="77927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kern="1200" dirty="0" smtClean="0"/>
            <a:t>Консультации</a:t>
          </a:r>
        </a:p>
      </dsp:txBody>
      <dsp:txXfrm>
        <a:off x="1281731" y="3561767"/>
        <a:ext cx="1014407" cy="551029"/>
      </dsp:txXfrm>
    </dsp:sp>
    <dsp:sp modelId="{392EE8DB-5AC0-4D3B-9AED-1090AA68742C}">
      <dsp:nvSpPr>
        <dsp:cNvPr id="0" name=""/>
        <dsp:cNvSpPr/>
      </dsp:nvSpPr>
      <dsp:spPr>
        <a:xfrm rot="11400000">
          <a:off x="2283951" y="2539857"/>
          <a:ext cx="243646" cy="27207"/>
        </a:xfrm>
        <a:custGeom>
          <a:avLst/>
          <a:gdLst/>
          <a:ahLst/>
          <a:cxnLst/>
          <a:rect l="0" t="0" r="0" b="0"/>
          <a:pathLst>
            <a:path>
              <a:moveTo>
                <a:pt x="0" y="13603"/>
              </a:moveTo>
              <a:lnTo>
                <a:pt x="243646" y="1360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399683" y="2547370"/>
        <a:ext cx="12182" cy="12182"/>
      </dsp:txXfrm>
    </dsp:sp>
    <dsp:sp modelId="{9F0DDFBF-1CB4-471C-85CE-9BB6B2822252}">
      <dsp:nvSpPr>
        <dsp:cNvPr id="0" name=""/>
        <dsp:cNvSpPr/>
      </dsp:nvSpPr>
      <dsp:spPr>
        <a:xfrm>
          <a:off x="737038" y="2013259"/>
          <a:ext cx="1596932" cy="77349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Дни открытых дверей</a:t>
          </a:r>
          <a:endParaRPr lang="ru-RU" sz="1400" kern="1200" dirty="0"/>
        </a:p>
      </dsp:txBody>
      <dsp:txXfrm>
        <a:off x="970903" y="2126535"/>
        <a:ext cx="1129202" cy="546947"/>
      </dsp:txXfrm>
    </dsp:sp>
    <dsp:sp modelId="{70F20383-4920-4966-91E5-729FBE942AE0}">
      <dsp:nvSpPr>
        <dsp:cNvPr id="0" name=""/>
        <dsp:cNvSpPr/>
      </dsp:nvSpPr>
      <dsp:spPr>
        <a:xfrm rot="13800000">
          <a:off x="2465173" y="1677045"/>
          <a:ext cx="530765" cy="27207"/>
        </a:xfrm>
        <a:custGeom>
          <a:avLst/>
          <a:gdLst/>
          <a:ahLst/>
          <a:cxnLst/>
          <a:rect l="0" t="0" r="0" b="0"/>
          <a:pathLst>
            <a:path>
              <a:moveTo>
                <a:pt x="0" y="13603"/>
              </a:moveTo>
              <a:lnTo>
                <a:pt x="530765" y="1360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717286" y="1677380"/>
        <a:ext cx="26538" cy="26538"/>
      </dsp:txXfrm>
    </dsp:sp>
    <dsp:sp modelId="{61760099-ACDC-4B69-9419-8F7D689D1034}">
      <dsp:nvSpPr>
        <dsp:cNvPr id="0" name=""/>
        <dsp:cNvSpPr/>
      </dsp:nvSpPr>
      <dsp:spPr>
        <a:xfrm>
          <a:off x="1440157" y="760015"/>
          <a:ext cx="1650139" cy="75215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Совместные праздники и досуги</a:t>
          </a:r>
          <a:endParaRPr lang="ru-RU" sz="1400" kern="1200" dirty="0"/>
        </a:p>
      </dsp:txBody>
      <dsp:txXfrm>
        <a:off x="1681814" y="870165"/>
        <a:ext cx="1166825" cy="5318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16.xml"/><Relationship Id="rId7" Type="http://schemas.openxmlformats.org/officeDocument/2006/relationships/slide" Target="slide19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8.xml"/><Relationship Id="rId5" Type="http://schemas.openxmlformats.org/officeDocument/2006/relationships/slide" Target="slide20.xml"/><Relationship Id="rId4" Type="http://schemas.openxmlformats.org/officeDocument/2006/relationships/slide" Target="slide15.xml"/><Relationship Id="rId9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&#1087;&#1086;&#1088;&#1090;&#1092;&#1086;&#1083;&#1080;&#1086;%20&#1064;&#1091;&#1090;&#1100;&#1082;&#1086;.pptx" TargetMode="External"/><Relationship Id="rId1" Type="http://schemas.openxmlformats.org/officeDocument/2006/relationships/slideLayout" Target="../slideLayouts/slideLayout7.xml"/><Relationship Id="rId5" Type="http://schemas.openxmlformats.org/officeDocument/2006/relationships/slide" Target="slide9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openxmlformats.org/officeDocument/2006/relationships/slide" Target="slide37.xml"/><Relationship Id="rId3" Type="http://schemas.openxmlformats.org/officeDocument/2006/relationships/slide" Target="slide4.xml"/><Relationship Id="rId7" Type="http://schemas.openxmlformats.org/officeDocument/2006/relationships/slide" Target="slide36.xml"/><Relationship Id="rId12" Type="http://schemas.openxmlformats.org/officeDocument/2006/relationships/slide" Target="slide4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11" Type="http://schemas.openxmlformats.org/officeDocument/2006/relationships/slide" Target="slide44.xml"/><Relationship Id="rId5" Type="http://schemas.openxmlformats.org/officeDocument/2006/relationships/slide" Target="slide7.xml"/><Relationship Id="rId10" Type="http://schemas.openxmlformats.org/officeDocument/2006/relationships/slide" Target="slide43.xml"/><Relationship Id="rId4" Type="http://schemas.openxmlformats.org/officeDocument/2006/relationships/slide" Target="slide5.xml"/><Relationship Id="rId9" Type="http://schemas.openxmlformats.org/officeDocument/2006/relationships/slide" Target="slide4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slide" Target="slide36.xml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30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" Target="slide38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slide" Target="slide39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slide" Target="slide4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hakhty78.tvoysadik.ru/org-info/employee-card?id=23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slide" Target="slide3.xml"/><Relationship Id="rId4" Type="http://schemas.openxmlformats.org/officeDocument/2006/relationships/slide" Target="slide2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hyperlink" Target="http://www.vospitately.ru/" TargetMode="External"/><Relationship Id="rId1" Type="http://schemas.openxmlformats.org/officeDocument/2006/relationships/slideLayout" Target="../slideLayouts/slideLayout1.xml"/><Relationship Id="rId4" Type="http://schemas.openxmlformats.org/officeDocument/2006/relationships/slide" Target="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slide" Target="slide3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oshkolniki.com.ru/" TargetMode="External"/><Relationship Id="rId13" Type="http://schemas.openxmlformats.org/officeDocument/2006/relationships/hyperlink" Target="http://www.o-detstve.ru/" TargetMode="External"/><Relationship Id="rId3" Type="http://schemas.openxmlformats.org/officeDocument/2006/relationships/hyperlink" Target="http://www.detskiysad.ru/" TargetMode="External"/><Relationship Id="rId7" Type="http://schemas.openxmlformats.org/officeDocument/2006/relationships/hyperlink" Target="http://doshvozrast.ru/rabrod/rabrod.htm" TargetMode="External"/><Relationship Id="rId12" Type="http://schemas.openxmlformats.org/officeDocument/2006/relationships/hyperlink" Target="http://www.maaam.r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tvoyrebenok.ru/index.shtml" TargetMode="External"/><Relationship Id="rId11" Type="http://schemas.openxmlformats.org/officeDocument/2006/relationships/hyperlink" Target="http://www.dohcolonoc.ru/" TargetMode="External"/><Relationship Id="rId5" Type="http://schemas.openxmlformats.org/officeDocument/2006/relationships/hyperlink" Target="http://www.ivalex.vistcom.ru/" TargetMode="External"/><Relationship Id="rId10" Type="http://schemas.openxmlformats.org/officeDocument/2006/relationships/hyperlink" Target="http://konspekt.vscolu.ru/" TargetMode="External"/><Relationship Id="rId4" Type="http://schemas.openxmlformats.org/officeDocument/2006/relationships/hyperlink" Target="http://www.solnet.ee/contests/index.php" TargetMode="External"/><Relationship Id="rId9" Type="http://schemas.openxmlformats.org/officeDocument/2006/relationships/hyperlink" Target="http://lutiksol.narod2.ru/" TargetMode="External"/><Relationship Id="rId14" Type="http://schemas.openxmlformats.org/officeDocument/2006/relationships/slide" Target="slide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Relationship Id="rId14" Type="http://schemas.openxmlformats.org/officeDocument/2006/relationships/slide" Target="slide4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Relationship Id="rId14" Type="http://schemas.openxmlformats.org/officeDocument/2006/relationships/slide" Target="slide4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5" Type="http://schemas.openxmlformats.org/officeDocument/2006/relationships/slide" Target="slide48.xml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Relationship Id="rId14" Type="http://schemas.openxmlformats.org/officeDocument/2006/relationships/image" Target="../media/image65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12" Type="http://schemas.openxmlformats.org/officeDocument/2006/relationships/image" Target="../media/image76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Relationship Id="rId14" Type="http://schemas.openxmlformats.org/officeDocument/2006/relationships/slide" Target="slide49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10" Type="http://schemas.openxmlformats.org/officeDocument/2006/relationships/slide" Target="slide1.xml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33.xml"/><Relationship Id="rId4" Type="http://schemas.openxmlformats.org/officeDocument/2006/relationships/slide" Target="slide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7" Type="http://schemas.openxmlformats.org/officeDocument/2006/relationships/slide" Target="slide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slide" Target="slide29.xml"/><Relationship Id="rId4" Type="http://schemas.openxmlformats.org/officeDocument/2006/relationships/slide" Target="slide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" Target="slide21.xml"/><Relationship Id="rId7" Type="http://schemas.openxmlformats.org/officeDocument/2006/relationships/slide" Target="slide2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4.xml"/><Relationship Id="rId5" Type="http://schemas.openxmlformats.org/officeDocument/2006/relationships/slide" Target="slide23.xml"/><Relationship Id="rId10" Type="http://schemas.openxmlformats.org/officeDocument/2006/relationships/slide" Target="slide3.xml"/><Relationship Id="rId4" Type="http://schemas.openxmlformats.org/officeDocument/2006/relationships/slide" Target="slide22.xml"/><Relationship Id="rId9" Type="http://schemas.openxmlformats.org/officeDocument/2006/relationships/slide" Target="slide2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slide" Target="slide12.xml"/><Relationship Id="rId7" Type="http://schemas.openxmlformats.org/officeDocument/2006/relationships/slide" Target="slide22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openxmlformats.org/officeDocument/2006/relationships/slide" Target="slide14.xml"/><Relationship Id="rId4" Type="http://schemas.openxmlformats.org/officeDocument/2006/relationships/slide" Target="slide13.xml"/><Relationship Id="rId9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ca7\Desktop\Рисунок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0" y="1"/>
            <a:ext cx="91473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59666" y="3429000"/>
            <a:ext cx="7952928" cy="821953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Портфолио воспитателя</a:t>
            </a:r>
            <a:endParaRPr lang="ru-RU" sz="3600" b="1" i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5696" y="4941168"/>
            <a:ext cx="6400800" cy="576064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Шутько</a:t>
            </a:r>
            <a:r>
              <a:rPr lang="ru-RU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 Надежды Викторовны</a:t>
            </a:r>
            <a:endParaRPr lang="ru-RU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059666" y="-33016"/>
            <a:ext cx="7021288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г.Шахты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Ростовской области «Детский сад №78»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право с вырезом 5">
            <a:hlinkClick r:id="rId3" action="ppaction://hlinksldjump"/>
          </p:cNvPr>
          <p:cNvSpPr/>
          <p:nvPr/>
        </p:nvSpPr>
        <p:spPr>
          <a:xfrm>
            <a:off x="7884368" y="6165304"/>
            <a:ext cx="946448" cy="484632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65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-25643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Карта участия в конкурсах</a:t>
            </a:r>
            <a:endParaRPr lang="ru-RU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222733"/>
              </p:ext>
            </p:extLst>
          </p:nvPr>
        </p:nvGraphicFramePr>
        <p:xfrm>
          <a:off x="106122" y="692696"/>
          <a:ext cx="8930374" cy="538924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433430"/>
                <a:gridCol w="4464496"/>
                <a:gridCol w="792088"/>
                <a:gridCol w="2304256"/>
                <a:gridCol w="936104"/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конкурса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Грамоты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20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конкурс в номинации «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Подготовка детей к школе</a:t>
                      </a: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тема работы: «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Иллюстрации к сказкам</a:t>
                      </a: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образовательный  интернет проект PEDSTRANA.RU.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победитель</a:t>
                      </a: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360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конкурс в номинации «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Лучший информационный уголок для родителей</a:t>
                      </a: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тема работы: «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Мамы, папы почитайте</a:t>
                      </a: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образовательный  интернет проект PEDSTRANA.RU.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237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конкурс в номинации «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ПДД для дошколят</a:t>
                      </a: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тема работы: «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Школа пешехода</a:t>
                      </a: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образовательный  интернет проект PEDSTRANA.RU.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237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конкурс в номинации «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Использование дидактических игр в развитии детей</a:t>
                      </a: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тема работы: «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Умные фигуры</a:t>
                      </a: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образовательный  интернет проект PEDSTRANA.RU.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237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конкурс в номинации «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Игра-основной вид деятельности дошкольника</a:t>
                      </a: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тема работы: «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Играем и развиваемся</a:t>
                      </a: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образовательный  интернет проект PEDSTRANA.RU.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237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конкурс в номинации «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Песочные фантазии</a:t>
                      </a: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тема работы: «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Игры с песком</a:t>
                      </a: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образовательный  интернет проект PEDSTRANA.RU.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Солнце 1">
            <a:hlinkClick r:id="rId2" action="ppaction://hlinksldjump"/>
          </p:cNvPr>
          <p:cNvSpPr/>
          <p:nvPr/>
        </p:nvSpPr>
        <p:spPr>
          <a:xfrm>
            <a:off x="8339590" y="2778032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олнце 5">
            <a:hlinkClick r:id="rId3" action="ppaction://hlinksldjump"/>
          </p:cNvPr>
          <p:cNvSpPr/>
          <p:nvPr/>
        </p:nvSpPr>
        <p:spPr>
          <a:xfrm>
            <a:off x="8335227" y="1988840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олнце 6">
            <a:hlinkClick r:id="rId4" action="ppaction://hlinksldjump"/>
          </p:cNvPr>
          <p:cNvSpPr/>
          <p:nvPr/>
        </p:nvSpPr>
        <p:spPr>
          <a:xfrm>
            <a:off x="8244408" y="1163262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олнце 7">
            <a:hlinkClick r:id="rId5" action="ppaction://hlinksldjump"/>
          </p:cNvPr>
          <p:cNvSpPr/>
          <p:nvPr/>
        </p:nvSpPr>
        <p:spPr>
          <a:xfrm>
            <a:off x="8335227" y="5536203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олнце 9">
            <a:hlinkClick r:id="rId6" action="ppaction://hlinksldjump"/>
          </p:cNvPr>
          <p:cNvSpPr/>
          <p:nvPr/>
        </p:nvSpPr>
        <p:spPr>
          <a:xfrm>
            <a:off x="8335227" y="3645024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олнце 10">
            <a:hlinkClick r:id="rId7" action="ppaction://hlinksldjump"/>
          </p:cNvPr>
          <p:cNvSpPr/>
          <p:nvPr/>
        </p:nvSpPr>
        <p:spPr>
          <a:xfrm>
            <a:off x="8339590" y="4581128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с вырезом 11">
            <a:hlinkClick r:id="rId8" action="ppaction://hlinksldjump"/>
          </p:cNvPr>
          <p:cNvSpPr/>
          <p:nvPr/>
        </p:nvSpPr>
        <p:spPr>
          <a:xfrm>
            <a:off x="7532711" y="6191132"/>
            <a:ext cx="978408" cy="484632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с вырезом 12">
            <a:hlinkClick r:id="rId9" action="ppaction://hlinksldjump"/>
          </p:cNvPr>
          <p:cNvSpPr/>
          <p:nvPr/>
        </p:nvSpPr>
        <p:spPr>
          <a:xfrm flipH="1">
            <a:off x="251520" y="6270197"/>
            <a:ext cx="925760" cy="484632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39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utca7\Desktop\Рисунок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utca7\Desktop\133aabff-1717-458c-b7bb-09dd156f482f.jf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81686"/>
            <a:ext cx="4316264" cy="610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лнце 3">
            <a:hlinkClick r:id="rId4" action="ppaction://hlinksldjump"/>
          </p:cNvPr>
          <p:cNvSpPr/>
          <p:nvPr/>
        </p:nvSpPr>
        <p:spPr>
          <a:xfrm>
            <a:off x="8244408" y="6084044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33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utca7\Desktop\Рисунок2.png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utca7\Desktop\86b15dd4-85b5-43cc-98b8-9c35adfb1f68.jf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92696"/>
            <a:ext cx="4170865" cy="590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лнце 3">
            <a:hlinkClick r:id="rId5" action="ppaction://hlinksldjump"/>
          </p:cNvPr>
          <p:cNvSpPr/>
          <p:nvPr/>
        </p:nvSpPr>
        <p:spPr>
          <a:xfrm>
            <a:off x="8244408" y="6084044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5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utca7\Desktop\Рисунок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utca7\Desktop\82966820-2dc4-438d-adcb-ca30a926db59.jf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52259"/>
            <a:ext cx="4216492" cy="596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лнце 3">
            <a:hlinkClick r:id="rId4" action="ppaction://hlinksldjump"/>
          </p:cNvPr>
          <p:cNvSpPr/>
          <p:nvPr/>
        </p:nvSpPr>
        <p:spPr>
          <a:xfrm>
            <a:off x="8244408" y="6084044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40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utca7\Desktop\Рисунок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tca7\Desktop\faacb5e5-aa2a-43c2-bb16-dafb8581e88d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3595"/>
            <a:ext cx="4647754" cy="644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лнце 3">
            <a:hlinkClick r:id="rId4" action="ppaction://hlinksldjump"/>
          </p:cNvPr>
          <p:cNvSpPr/>
          <p:nvPr/>
        </p:nvSpPr>
        <p:spPr>
          <a:xfrm>
            <a:off x="8244408" y="6084044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47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utca7\Desktop\Рисунок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tca7\Desktop\cbad3dae-f4aa-43df-aac6-0751eecf3843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04664"/>
            <a:ext cx="4403783" cy="617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лнце 3">
            <a:hlinkClick r:id="rId4" action="ppaction://hlinksldjump"/>
          </p:cNvPr>
          <p:cNvSpPr/>
          <p:nvPr/>
        </p:nvSpPr>
        <p:spPr>
          <a:xfrm>
            <a:off x="8244408" y="6084044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4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utca7\Desktop\Рисунок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tca7\Desktop\3172a8bd-554d-4b9b-86bb-01b87f3f5999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731100"/>
            <a:ext cx="3977680" cy="557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лнце 3">
            <a:hlinkClick r:id="rId4" action="ppaction://hlinksldjump"/>
          </p:cNvPr>
          <p:cNvSpPr/>
          <p:nvPr/>
        </p:nvSpPr>
        <p:spPr>
          <a:xfrm>
            <a:off x="8244408" y="6084044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33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utca7\Desktop\Рисунок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utca7\Desktop\1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45273"/>
            <a:ext cx="4516069" cy="637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олнце 4">
            <a:hlinkClick r:id="rId4" action="ppaction://hlinksldjump"/>
          </p:cNvPr>
          <p:cNvSpPr/>
          <p:nvPr/>
        </p:nvSpPr>
        <p:spPr>
          <a:xfrm>
            <a:off x="8244408" y="6084044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56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utca7\Desktop\Рисунок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tca7\Desktop\b0f8ee8e-4179-4c52-9b68-68796acfbe0e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84055"/>
            <a:ext cx="4345199" cy="610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лнце 3">
            <a:hlinkClick r:id="rId4" action="ppaction://hlinksldjump"/>
          </p:cNvPr>
          <p:cNvSpPr/>
          <p:nvPr/>
        </p:nvSpPr>
        <p:spPr>
          <a:xfrm>
            <a:off x="8244408" y="6084044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33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utca7\Desktop\Рисунок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utca7\Desktop\d139f36a-d780-442f-99e0-82fb1aafcd18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42898"/>
            <a:ext cx="4373538" cy="618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лнце 3">
            <a:hlinkClick r:id="rId4" action="ppaction://hlinksldjump"/>
          </p:cNvPr>
          <p:cNvSpPr/>
          <p:nvPr/>
        </p:nvSpPr>
        <p:spPr>
          <a:xfrm>
            <a:off x="8244408" y="6084044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33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tca7\Desktop\Рисунок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41" y="584683"/>
            <a:ext cx="6912768" cy="5688632"/>
          </a:xfrm>
        </p:spPr>
        <p:txBody>
          <a:bodyPr>
            <a:noAutofit/>
          </a:bodyPr>
          <a:lstStyle/>
          <a:p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«Почему я работаю в детском саду?»</a:t>
            </a:r>
            <a:b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на смену иду, обо всем забывая,</a:t>
            </a:r>
            <a:b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головой окунусь в мир, где нет мне покоя.</a:t>
            </a:r>
            <a:b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Знаю, ждут, налетят, едва с ног не сбивая,</a:t>
            </a:r>
            <a:b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в глазах столько счастья! </a:t>
            </a:r>
            <a:endParaRPr lang="ru-RU" sz="24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 такое?</a:t>
            </a:r>
            <a:b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учу их и с ними учусь каждый день.</a:t>
            </a:r>
            <a:b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страну знаний хотим открыть вместе двери.</a:t>
            </a:r>
            <a:b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ложится на лица сомнения тень.</a:t>
            </a:r>
            <a:b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мне верят они, кто еще так поверит?!</a:t>
            </a:r>
            <a:b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Уверена, я не напрасно тружусь,</a:t>
            </a:r>
            <a:b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Зовусь «воспитатель» и этим горжусь!</a:t>
            </a:r>
            <a:b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Наверное – это вот и есть ответ –</a:t>
            </a:r>
            <a:b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Ценнее нашего труда на свете нет!»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право с вырезом 3">
            <a:hlinkClick r:id="rId3" action="ppaction://hlinksldjump"/>
          </p:cNvPr>
          <p:cNvSpPr/>
          <p:nvPr/>
        </p:nvSpPr>
        <p:spPr>
          <a:xfrm>
            <a:off x="7740352" y="6264952"/>
            <a:ext cx="946448" cy="484632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13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utca7\Desktop\Рисунок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utca7\Desktop\d303c9ff-41b1-42e1-acd7-b0fec221873a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5020"/>
            <a:ext cx="4488108" cy="633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лнце 3">
            <a:hlinkClick r:id="rId4" action="ppaction://hlinksldjump"/>
          </p:cNvPr>
          <p:cNvSpPr/>
          <p:nvPr/>
        </p:nvSpPr>
        <p:spPr>
          <a:xfrm>
            <a:off x="8244408" y="6084044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33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utca7\Desktop\Рисунок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utca7\Desktop\Imag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" t="2198" r="1720" b="1571"/>
          <a:stretch/>
        </p:blipFill>
        <p:spPr bwMode="auto">
          <a:xfrm rot="5400000">
            <a:off x="1143000" y="398722"/>
            <a:ext cx="4710222" cy="671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олнце 4">
            <a:hlinkClick r:id="rId4" action="ppaction://hlinksldjump"/>
          </p:cNvPr>
          <p:cNvSpPr/>
          <p:nvPr/>
        </p:nvSpPr>
        <p:spPr>
          <a:xfrm>
            <a:off x="8244408" y="6084044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10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utca7\Desktop\Рисунок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utca7\Desktop\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9978"/>
            <a:ext cx="4608512" cy="633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лнце 3">
            <a:hlinkClick r:id="rId4" action="ppaction://hlinksldjump"/>
          </p:cNvPr>
          <p:cNvSpPr/>
          <p:nvPr/>
        </p:nvSpPr>
        <p:spPr>
          <a:xfrm>
            <a:off x="8244408" y="6084044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21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utca7\Desktop\Рисунок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utca7\Desktop\Imag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" t="861" r="1153"/>
          <a:stretch/>
        </p:blipFill>
        <p:spPr bwMode="auto">
          <a:xfrm>
            <a:off x="1475656" y="260648"/>
            <a:ext cx="4284906" cy="610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лнце 3">
            <a:hlinkClick r:id="rId4" action="ppaction://hlinksldjump"/>
          </p:cNvPr>
          <p:cNvSpPr/>
          <p:nvPr/>
        </p:nvSpPr>
        <p:spPr>
          <a:xfrm>
            <a:off x="8244408" y="6084044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09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utca7\Desktop\Рисунок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utca7\Desktop\Imag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" t="1832"/>
          <a:stretch/>
        </p:blipFill>
        <p:spPr bwMode="auto">
          <a:xfrm rot="5400000">
            <a:off x="1069404" y="18829"/>
            <a:ext cx="4680521" cy="660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лнце 3">
            <a:hlinkClick r:id="rId4" action="ppaction://hlinksldjump"/>
          </p:cNvPr>
          <p:cNvSpPr/>
          <p:nvPr/>
        </p:nvSpPr>
        <p:spPr>
          <a:xfrm>
            <a:off x="8244408" y="6084044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94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utca7\Desktop\Рисунок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utca7\Desktop\Imag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4" t="1325" b="1440"/>
          <a:stretch/>
        </p:blipFill>
        <p:spPr bwMode="auto">
          <a:xfrm>
            <a:off x="1446028" y="340242"/>
            <a:ext cx="4581500" cy="640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олнце 4">
            <a:hlinkClick r:id="rId4" action="ppaction://hlinksldjump"/>
          </p:cNvPr>
          <p:cNvSpPr/>
          <p:nvPr/>
        </p:nvSpPr>
        <p:spPr>
          <a:xfrm>
            <a:off x="8244408" y="6084044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09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utca7\Desktop\Рисунок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utca7\Desktop\Imag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" t="2133" b="1162"/>
          <a:stretch/>
        </p:blipFill>
        <p:spPr bwMode="auto">
          <a:xfrm>
            <a:off x="1403648" y="419196"/>
            <a:ext cx="4415498" cy="603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лнце 3">
            <a:hlinkClick r:id="rId4" action="ppaction://hlinksldjump"/>
          </p:cNvPr>
          <p:cNvSpPr/>
          <p:nvPr/>
        </p:nvSpPr>
        <p:spPr>
          <a:xfrm>
            <a:off x="8244408" y="6084044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94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utca7\Desktop\Рисунок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utca7\Desktop\Imag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"/>
          <a:stretch/>
        </p:blipFill>
        <p:spPr bwMode="auto">
          <a:xfrm>
            <a:off x="1233377" y="120654"/>
            <a:ext cx="4700590" cy="662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лнце 3">
            <a:hlinkClick r:id="rId4" action="ppaction://hlinksldjump"/>
          </p:cNvPr>
          <p:cNvSpPr/>
          <p:nvPr/>
        </p:nvSpPr>
        <p:spPr>
          <a:xfrm>
            <a:off x="8244408" y="6084044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51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utca7\Desktop\Рисунок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utca7\Desktop\Новая папка\Шутько\Диплом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5862414" cy="391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33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utca7\Desktop\Рисунок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utca7\Desktop\Новая папка\Прудник\Курсы П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44308"/>
            <a:ext cx="6375337" cy="538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лнце 3">
            <a:hlinkClick r:id="rId4" action="ppaction://hlinksldjump"/>
          </p:cNvPr>
          <p:cNvSpPr/>
          <p:nvPr/>
        </p:nvSpPr>
        <p:spPr>
          <a:xfrm>
            <a:off x="8172400" y="6021288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tca7\Desktop\Рисунок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45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836712"/>
            <a:ext cx="6912768" cy="5688632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карта</a:t>
            </a: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о повышении квалификации</a:t>
            </a: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</a:t>
            </a: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и награды</a:t>
            </a: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участия воспитанников в конкурсах</a:t>
            </a: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участия в методической работе</a:t>
            </a: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инновационной деятельности</a:t>
            </a: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ИКТ в образовательном процессе</a:t>
            </a:r>
          </a:p>
          <a:p>
            <a:pPr lvl="0"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Список используемых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Интернет-ресурсов</a:t>
            </a:r>
          </a:p>
          <a:p>
            <a:pPr lvl="0"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Фотогалерея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57200" y="44624"/>
            <a:ext cx="6563072" cy="6480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FF0000"/>
                </a:solidFill>
                <a:latin typeface="+mn-lt"/>
                <a:ea typeface="Times New Roman"/>
              </a:rPr>
              <a:t>Содержание</a:t>
            </a:r>
            <a:endParaRPr lang="ru-RU" sz="3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Стрелка вправо с вырезом 5">
            <a:hlinkClick r:id="rId3" action="ppaction://hlinksldjump"/>
          </p:cNvPr>
          <p:cNvSpPr/>
          <p:nvPr/>
        </p:nvSpPr>
        <p:spPr>
          <a:xfrm>
            <a:off x="3347864" y="908720"/>
            <a:ext cx="644185" cy="360040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с вырезом 7">
            <a:hlinkClick r:id="rId4" action="ppaction://hlinksldjump"/>
          </p:cNvPr>
          <p:cNvSpPr/>
          <p:nvPr/>
        </p:nvSpPr>
        <p:spPr>
          <a:xfrm>
            <a:off x="5076056" y="1359529"/>
            <a:ext cx="648072" cy="360040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с вырезом 8">
            <a:hlinkClick r:id="rId5" action="ppaction://hlinksldjump"/>
          </p:cNvPr>
          <p:cNvSpPr/>
          <p:nvPr/>
        </p:nvSpPr>
        <p:spPr>
          <a:xfrm>
            <a:off x="4075204" y="1765878"/>
            <a:ext cx="640812" cy="360040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с вырезом 9">
            <a:hlinkClick r:id="rId6" action="ppaction://hlinksldjump"/>
          </p:cNvPr>
          <p:cNvSpPr/>
          <p:nvPr/>
        </p:nvSpPr>
        <p:spPr>
          <a:xfrm>
            <a:off x="3097924" y="2278318"/>
            <a:ext cx="640812" cy="360040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с вырезом 10">
            <a:hlinkClick r:id="rId7" action="ppaction://hlinksldjump"/>
          </p:cNvPr>
          <p:cNvSpPr/>
          <p:nvPr/>
        </p:nvSpPr>
        <p:spPr>
          <a:xfrm>
            <a:off x="5652120" y="2639842"/>
            <a:ext cx="640812" cy="360040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с вырезом 11">
            <a:hlinkClick r:id="rId8" action="ppaction://hlinksldjump"/>
          </p:cNvPr>
          <p:cNvSpPr/>
          <p:nvPr/>
        </p:nvSpPr>
        <p:spPr>
          <a:xfrm>
            <a:off x="3027458" y="3527266"/>
            <a:ext cx="640812" cy="360040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с вырезом 12">
            <a:hlinkClick r:id="rId9" action="ppaction://hlinksldjump"/>
          </p:cNvPr>
          <p:cNvSpPr/>
          <p:nvPr/>
        </p:nvSpPr>
        <p:spPr>
          <a:xfrm>
            <a:off x="5508104" y="4005064"/>
            <a:ext cx="640812" cy="360040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с вырезом 13">
            <a:hlinkClick r:id="rId10" action="ppaction://hlinksldjump"/>
          </p:cNvPr>
          <p:cNvSpPr/>
          <p:nvPr/>
        </p:nvSpPr>
        <p:spPr>
          <a:xfrm>
            <a:off x="6588224" y="4471511"/>
            <a:ext cx="640812" cy="360040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с вырезом 14">
            <a:hlinkClick r:id="rId11" action="ppaction://hlinksldjump"/>
          </p:cNvPr>
          <p:cNvSpPr/>
          <p:nvPr/>
        </p:nvSpPr>
        <p:spPr>
          <a:xfrm>
            <a:off x="5652120" y="4869160"/>
            <a:ext cx="640812" cy="360040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с вырезом 15">
            <a:hlinkClick r:id="rId12" action="ppaction://hlinksldjump"/>
          </p:cNvPr>
          <p:cNvSpPr/>
          <p:nvPr/>
        </p:nvSpPr>
        <p:spPr>
          <a:xfrm>
            <a:off x="1907704" y="5301208"/>
            <a:ext cx="640812" cy="360040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с вырезом 16">
            <a:hlinkClick r:id="rId13" action="ppaction://hlinksldjump"/>
          </p:cNvPr>
          <p:cNvSpPr/>
          <p:nvPr/>
        </p:nvSpPr>
        <p:spPr>
          <a:xfrm>
            <a:off x="5076056" y="3167226"/>
            <a:ext cx="640812" cy="360040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82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utca7\Desktop\Рисунок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5129525"/>
              </p:ext>
            </p:extLst>
          </p:nvPr>
        </p:nvGraphicFramePr>
        <p:xfrm>
          <a:off x="1115616" y="332655"/>
          <a:ext cx="4536504" cy="64198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6" name="Acrobat Document" r:id="rId4" imgW="5667353" imgH="8019935" progId="Acrobat.Document.DC">
                  <p:embed/>
                </p:oleObj>
              </mc:Choice>
              <mc:Fallback>
                <p:oleObj name="Acrobat Document" r:id="rId4" imgW="5667353" imgH="801993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5616" y="332655"/>
                        <a:ext cx="4536504" cy="64198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Солнце 3">
            <a:hlinkClick r:id="rId6" action="ppaction://hlinksldjump"/>
          </p:cNvPr>
          <p:cNvSpPr/>
          <p:nvPr/>
        </p:nvSpPr>
        <p:spPr>
          <a:xfrm>
            <a:off x="8172400" y="6021288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81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utca7\Desktop\Рисунок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Users\utca7\Desktop\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-99392"/>
            <a:ext cx="4841018" cy="665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олнце 8">
            <a:hlinkClick r:id="rId4" action="ppaction://hlinksldjump"/>
          </p:cNvPr>
          <p:cNvSpPr/>
          <p:nvPr/>
        </p:nvSpPr>
        <p:spPr>
          <a:xfrm>
            <a:off x="8244408" y="5991883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52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utca7\Desktop\Рисунок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Users\utca7\Desktop\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22" y="190700"/>
            <a:ext cx="4968552" cy="670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лнце 3">
            <a:hlinkClick r:id="rId4" action="ppaction://hlinksldjump"/>
          </p:cNvPr>
          <p:cNvSpPr/>
          <p:nvPr/>
        </p:nvSpPr>
        <p:spPr>
          <a:xfrm>
            <a:off x="8172400" y="6021288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61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utca7\Desktop\Рисунок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utca7\Desktop\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55" y="310485"/>
            <a:ext cx="4542357" cy="624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лнце 3">
            <a:hlinkClick r:id="rId4" action="ppaction://hlinksldjump"/>
          </p:cNvPr>
          <p:cNvSpPr/>
          <p:nvPr/>
        </p:nvSpPr>
        <p:spPr>
          <a:xfrm>
            <a:off x="8172400" y="6021288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61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utca7\Desktop\Рисунок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C:\Users\utca7\Desktop\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001" y="116632"/>
            <a:ext cx="4951155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лнце 3">
            <a:hlinkClick r:id="rId4" action="ppaction://hlinksldjump"/>
          </p:cNvPr>
          <p:cNvSpPr/>
          <p:nvPr/>
        </p:nvSpPr>
        <p:spPr>
          <a:xfrm>
            <a:off x="8172400" y="6021288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61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utca7\Desktop\Рисунок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C:\Users\utca7\Desktop\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0059" y="16165"/>
            <a:ext cx="4752529" cy="653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лнце 3">
            <a:hlinkClick r:id="rId4" action="ppaction://hlinksldjump"/>
          </p:cNvPr>
          <p:cNvSpPr/>
          <p:nvPr/>
        </p:nvSpPr>
        <p:spPr>
          <a:xfrm>
            <a:off x="8172400" y="6021288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61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44624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cs typeface="Aharoni" panose="02010803020104030203" pitchFamily="2" charset="-79"/>
              </a:rPr>
              <a:t>Карта </a:t>
            </a:r>
            <a:r>
              <a:rPr lang="ru-RU" sz="3600" b="1" dirty="0">
                <a:solidFill>
                  <a:srgbClr val="FF0000"/>
                </a:solidFill>
                <a:cs typeface="Aharoni" panose="02010803020104030203" pitchFamily="2" charset="-79"/>
              </a:rPr>
              <a:t>участия </a:t>
            </a:r>
            <a:r>
              <a:rPr lang="ru-RU" sz="3600" b="1" dirty="0" smtClean="0">
                <a:solidFill>
                  <a:srgbClr val="FF0000"/>
                </a:solidFill>
                <a:cs typeface="Aharoni" panose="02010803020104030203" pitchFamily="2" charset="-79"/>
              </a:rPr>
              <a:t>воспитанников </a:t>
            </a:r>
            <a:r>
              <a:rPr lang="ru-RU" sz="3600" b="1" dirty="0">
                <a:solidFill>
                  <a:srgbClr val="FF0000"/>
                </a:solidFill>
                <a:cs typeface="Aharoni" panose="02010803020104030203" pitchFamily="2" charset="-79"/>
              </a:rPr>
              <a:t>в </a:t>
            </a:r>
            <a:r>
              <a:rPr lang="ru-RU" sz="3600" b="1" dirty="0" smtClean="0">
                <a:solidFill>
                  <a:srgbClr val="FF0000"/>
                </a:solidFill>
                <a:cs typeface="Aharoni" panose="02010803020104030203" pitchFamily="2" charset="-79"/>
              </a:rPr>
              <a:t>конкурсах</a:t>
            </a:r>
            <a:endParaRPr lang="ru-RU" sz="3600" b="1" dirty="0">
              <a:solidFill>
                <a:srgbClr val="FF0000"/>
              </a:solidFill>
              <a:cs typeface="Aharoni" panose="02010803020104030203" pitchFamily="2" charset="-79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088563"/>
              </p:ext>
            </p:extLst>
          </p:nvPr>
        </p:nvGraphicFramePr>
        <p:xfrm>
          <a:off x="71500" y="836712"/>
          <a:ext cx="8928992" cy="2611627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541398"/>
                <a:gridCol w="1582838"/>
                <a:gridCol w="4176464"/>
                <a:gridCol w="936104"/>
                <a:gridCol w="1692188"/>
              </a:tblGrid>
              <a:tr h="426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п/п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Уровень 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Название конкурса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Год 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Результат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642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Конкурс поделок «Дорожный знак на новогодней елке» в номинации «Игрушки».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место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412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Городской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Конкурс поделок «Новогодний дорожный знак».</a:t>
                      </a:r>
                      <a:endParaRPr lang="ru-RU" sz="1400" b="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участие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412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Международный 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Творческого конкурса новогодних поделок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участие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7568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Городской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Конкурс детского рисунка «</a:t>
                      </a:r>
                      <a:r>
                        <a:rPr lang="ru-RU" sz="1400" b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Эколята</a:t>
                      </a: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– друзья и защитники Природы!»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участие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Солнце 4">
            <a:hlinkClick r:id="rId2" action="ppaction://hlinksldjump"/>
          </p:cNvPr>
          <p:cNvSpPr/>
          <p:nvPr/>
        </p:nvSpPr>
        <p:spPr>
          <a:xfrm>
            <a:off x="8490425" y="2958091"/>
            <a:ext cx="448931" cy="435505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с вырезом 5">
            <a:hlinkClick r:id="rId3" action="ppaction://hlinksldjump"/>
          </p:cNvPr>
          <p:cNvSpPr/>
          <p:nvPr/>
        </p:nvSpPr>
        <p:spPr>
          <a:xfrm>
            <a:off x="7736482" y="6179318"/>
            <a:ext cx="978408" cy="484632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73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16632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Карта </a:t>
            </a:r>
            <a:r>
              <a:rPr lang="ru-RU" sz="3600" b="1" dirty="0" smtClean="0">
                <a:solidFill>
                  <a:srgbClr val="FF0000"/>
                </a:solidFill>
              </a:rPr>
              <a:t>участия в </a:t>
            </a:r>
            <a:r>
              <a:rPr lang="ru-RU" sz="3600" b="1" dirty="0">
                <a:solidFill>
                  <a:srgbClr val="FF0000"/>
                </a:solidFill>
              </a:rPr>
              <a:t>методической работе ДОУ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091222"/>
              </p:ext>
            </p:extLst>
          </p:nvPr>
        </p:nvGraphicFramePr>
        <p:xfrm>
          <a:off x="179512" y="802595"/>
          <a:ext cx="8568952" cy="5069767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140607"/>
                <a:gridCol w="1656184"/>
                <a:gridCol w="1523689"/>
                <a:gridCol w="1656184"/>
                <a:gridCol w="1584176"/>
                <a:gridCol w="1008112"/>
              </a:tblGrid>
              <a:tr h="4246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Мероприятия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2017/2018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2018/2019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2019/2020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2020/2021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2021/2022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3363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Выступление на педагогическом совете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«Значение игры в развитии детей дошкольного возраста» (декабрь)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baseline="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</a:tr>
              <a:tr h="12156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Семинары-практикумы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Теоретико-практический семинар для педагогов МБДОУ «Интеграция театральной деятельности в детском саду».</a:t>
                      </a:r>
                      <a:r>
                        <a:rPr lang="ru-RU" sz="1200" b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(ноябрь)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Мастер – класс для педагогов: «Театр своими руками» (январь)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Развитие творческих способностей дошкольников  (консультация)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</a:tr>
              <a:tr h="131691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Проекты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«Огород на подоконнике»(декабрь), «Юные защитники отечества» (февраль)</a:t>
                      </a:r>
                      <a:endParaRPr lang="ru-RU" sz="1200" b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«Осень золотая» (ноябрь),  «Подарок для елочки» (декабрь).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«Мамочка милая, самая любимая» (март)</a:t>
                      </a:r>
                      <a:endParaRPr lang="ru-RU" sz="1200" b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«Мое увлечение», «Горжусь своим отцом»», «Театр своими руками» (сентябрь-январь)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«В здоровом теле, здоровый дух!» (февраль)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«Осень золотая» (ноябрь)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«Защитники Отечества» (совместный спортивный праздник с Папами) (февраль)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</a:tr>
            </a:tbl>
          </a:graphicData>
        </a:graphic>
      </p:graphicFrame>
      <p:sp>
        <p:nvSpPr>
          <p:cNvPr id="4" name="Стрелка вправо с вырезом 3">
            <a:hlinkClick r:id="rId2" action="ppaction://hlinksldjump"/>
          </p:cNvPr>
          <p:cNvSpPr/>
          <p:nvPr/>
        </p:nvSpPr>
        <p:spPr>
          <a:xfrm>
            <a:off x="7736482" y="6179318"/>
            <a:ext cx="978408" cy="484632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73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16632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Карта </a:t>
            </a:r>
            <a:r>
              <a:rPr lang="ru-RU" sz="3600" b="1" dirty="0" smtClean="0">
                <a:solidFill>
                  <a:srgbClr val="FF0000"/>
                </a:solidFill>
              </a:rPr>
              <a:t>участия в </a:t>
            </a:r>
            <a:r>
              <a:rPr lang="ru-RU" sz="3600" b="1" dirty="0">
                <a:solidFill>
                  <a:srgbClr val="FF0000"/>
                </a:solidFill>
              </a:rPr>
              <a:t>методической работе ДОУ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937508"/>
              </p:ext>
            </p:extLst>
          </p:nvPr>
        </p:nvGraphicFramePr>
        <p:xfrm>
          <a:off x="179512" y="802595"/>
          <a:ext cx="8784976" cy="4420543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140607"/>
                <a:gridCol w="1440160"/>
                <a:gridCol w="1595697"/>
                <a:gridCol w="1512168"/>
                <a:gridCol w="1512168"/>
                <a:gridCol w="1584176"/>
              </a:tblGrid>
              <a:tr h="4246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Мероприятия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2017/2018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2018/2019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2019/2020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2020/2021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2021/2022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8715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Творческие группы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Разработала рабочую программу для детей старшей группы в соответствии с ФГОС ДО (утверждена приказом №57 от 29.08.2018г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.).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Разработала рабочую программу для детей подготовительной логопедической группы в соответствии с ФГОС ДО (утверждена приказом  №64  от 29.08.2019г.  по МБДОУ №78 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г.Шахты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).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Разработала рабочую программу для детей младшей группы в соответствии с ФГОС ДО (утверждена приказом  №82  от 27.08.2020г. по МБДОУ №78 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г.Шахты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).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Член творческой группы МБДОУ по подготовке к городскому конкурсу по БДД  (приказ № 16 от 09.10.2019 г.) </a:t>
                      </a: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Разработала рабочую программу для детей средней группы в соответствии с ФГОС ДО (утверждена приказом  №82  от 27.08.2021г. по МБДОУ №78 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г.Шахты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).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Член творческой группы МБДОУ по подготовке к городской августовской конференции (приказ № 63 от 16.08.2021г.)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Разработала рабочую программу для детей старшей логопедической группы в соответствии с ФГОС ДО (утверждена приказом  №64 от 30.08.2022г.). 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Стрелка вправо с вырезом 5">
            <a:hlinkClick r:id="rId2" action="ppaction://hlinksldjump"/>
          </p:cNvPr>
          <p:cNvSpPr/>
          <p:nvPr/>
        </p:nvSpPr>
        <p:spPr>
          <a:xfrm>
            <a:off x="7736482" y="6179318"/>
            <a:ext cx="978408" cy="484632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с вырезом 6">
            <a:hlinkClick r:id="rId3" action="ppaction://hlinksldjump"/>
          </p:cNvPr>
          <p:cNvSpPr/>
          <p:nvPr/>
        </p:nvSpPr>
        <p:spPr>
          <a:xfrm flipH="1">
            <a:off x="271030" y="6179318"/>
            <a:ext cx="1008112" cy="484632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95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16632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Карта </a:t>
            </a:r>
            <a:r>
              <a:rPr lang="ru-RU" sz="3600" b="1" dirty="0" smtClean="0">
                <a:solidFill>
                  <a:srgbClr val="FF0000"/>
                </a:solidFill>
              </a:rPr>
              <a:t>участия в </a:t>
            </a:r>
            <a:r>
              <a:rPr lang="ru-RU" sz="3600" b="1" dirty="0">
                <a:solidFill>
                  <a:srgbClr val="FF0000"/>
                </a:solidFill>
              </a:rPr>
              <a:t>методической работе ДОУ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475588"/>
              </p:ext>
            </p:extLst>
          </p:nvPr>
        </p:nvGraphicFramePr>
        <p:xfrm>
          <a:off x="179512" y="802595"/>
          <a:ext cx="8712968" cy="4407408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140607"/>
                <a:gridCol w="1019633"/>
                <a:gridCol w="1800200"/>
                <a:gridCol w="852575"/>
                <a:gridCol w="2387785"/>
                <a:gridCol w="1512168"/>
              </a:tblGrid>
              <a:tr h="4246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Мероприятия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2017/2018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2018/2019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2019/2020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2020/2021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2021/2022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8715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Методические разработки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Методические материалы для работы с детьми с ОВЗ (методические рекомендации, консультации, дидактический материал).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Методические рекомендации для воспитателей по использованию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здоровьесберегающих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технологий в работе с детьми с ОВЗ  (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сказкотерапии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пальчиковой гимнастики)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Методическая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копилка «Средства снятия напряжения и активизации внимания дошкольников» (картотека игр).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Конспекты занятий по обучению детей старшего дошкольного возраста рассказыванию по картине.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Банк электронных картотек. «Пальчиковые гимнастики», «Дыхательные гимнастики», «Подвижные игры», «Гимнастика пробуждения».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Картотека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чистоговорок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скороговорок для речевого развития в логопедический уголок.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Комплекс развивающих игр с использованием методики эйдетики  для развития образно-ассоциативного мышления детей 5-6 лет.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Стрелка вправо с вырезом 3">
            <a:hlinkClick r:id="rId2" action="ppaction://hlinksldjump"/>
          </p:cNvPr>
          <p:cNvSpPr/>
          <p:nvPr/>
        </p:nvSpPr>
        <p:spPr>
          <a:xfrm>
            <a:off x="7736482" y="6179318"/>
            <a:ext cx="978408" cy="484632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с вырезом 5">
            <a:hlinkClick r:id="rId3" action="ppaction://hlinksldjump"/>
          </p:cNvPr>
          <p:cNvSpPr/>
          <p:nvPr/>
        </p:nvSpPr>
        <p:spPr>
          <a:xfrm flipH="1">
            <a:off x="271030" y="6179318"/>
            <a:ext cx="1008112" cy="484632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90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tca7\Desktop\Рисунок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4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57200" y="44624"/>
            <a:ext cx="8229600" cy="7864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FF0000"/>
                </a:solidFill>
                <a:latin typeface="+mn-lt"/>
                <a:ea typeface="Times New Roman"/>
              </a:rPr>
              <a:t>Информационная карта</a:t>
            </a:r>
            <a:endParaRPr lang="ru-RU" sz="3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Поле 9"/>
          <p:cNvSpPr txBox="1"/>
          <p:nvPr/>
        </p:nvSpPr>
        <p:spPr>
          <a:xfrm>
            <a:off x="188378" y="1923097"/>
            <a:ext cx="8767244" cy="4968552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800" b="1" i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Шутько</a:t>
            </a:r>
            <a:r>
              <a:rPr lang="ru-RU" sz="2800" b="1" i="1" dirty="0" smtClean="0">
                <a:solidFill>
                  <a:srgbClr val="660066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Надежда Викторовна</a:t>
            </a:r>
          </a:p>
          <a:p>
            <a:pPr algn="ctr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02.03.1971 г.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Образование: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НГПГК (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Новочеркасский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Государственный промышленно-гуманитарный колледж)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 «Преподавание в начальных классах», квалификация: «учитель начальных классов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2006 год.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№78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г.Шахты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воспитатель 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работы: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а) общий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 года;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б) в данном учреждении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 года;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в) в занимаемой должности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 года.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 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Личная страничка: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shakhty78.tvoysadik.ru/org-info/employee-card?id=23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олнце 4">
            <a:hlinkClick r:id="rId4" action="ppaction://hlinksldjump"/>
          </p:cNvPr>
          <p:cNvSpPr/>
          <p:nvPr/>
        </p:nvSpPr>
        <p:spPr>
          <a:xfrm>
            <a:off x="8379370" y="3019922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с вырезом 7">
            <a:hlinkClick r:id="rId5" action="ppaction://hlinksldjump"/>
          </p:cNvPr>
          <p:cNvSpPr/>
          <p:nvPr/>
        </p:nvSpPr>
        <p:spPr>
          <a:xfrm>
            <a:off x="7986080" y="6373368"/>
            <a:ext cx="978408" cy="484632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65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16632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Карта </a:t>
            </a:r>
            <a:r>
              <a:rPr lang="ru-RU" sz="3600" b="1" dirty="0" smtClean="0">
                <a:solidFill>
                  <a:srgbClr val="FF0000"/>
                </a:solidFill>
              </a:rPr>
              <a:t>участия в </a:t>
            </a:r>
            <a:r>
              <a:rPr lang="ru-RU" sz="3600" b="1" dirty="0">
                <a:solidFill>
                  <a:srgbClr val="FF0000"/>
                </a:solidFill>
              </a:rPr>
              <a:t>методической работе ДОУ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1513922"/>
              </p:ext>
            </p:extLst>
          </p:nvPr>
        </p:nvGraphicFramePr>
        <p:xfrm>
          <a:off x="179512" y="802595"/>
          <a:ext cx="8485423" cy="2111769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140607"/>
                <a:gridCol w="1091641"/>
                <a:gridCol w="1716671"/>
                <a:gridCol w="1667705"/>
                <a:gridCol w="1656184"/>
                <a:gridCol w="1212615"/>
              </a:tblGrid>
              <a:tr h="4246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Мероприятия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2017/2018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2018/2019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2019/2020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2020/2021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2021/2022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8715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Публикации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40385" algn="l"/>
                        </a:tabLst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Сайт  </a:t>
                      </a:r>
                      <a:r>
                        <a:rPr lang="en-US" sz="1200" u="sng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hlinkClick r:id="rId2"/>
                        </a:rPr>
                        <a:t>www</a:t>
                      </a:r>
                      <a:r>
                        <a:rPr lang="ru-RU" sz="1200" u="sng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hlinkClick r:id="rId2"/>
                        </a:rPr>
                        <a:t>.</a:t>
                      </a:r>
                      <a:r>
                        <a:rPr lang="en-US" sz="1200" u="sng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hlinkClick r:id="rId2"/>
                        </a:rPr>
                        <a:t>vospitately</a:t>
                      </a:r>
                      <a:r>
                        <a:rPr lang="ru-RU" sz="1200" u="sng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hlinkClick r:id="rId2"/>
                        </a:rPr>
                        <a:t>.</a:t>
                      </a:r>
                      <a:r>
                        <a:rPr lang="en-US" sz="1200" u="sng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hlinkClick r:id="rId2"/>
                        </a:rPr>
                        <a:t>ru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сценарий итогового мероприятия «Путешествие в сказочный лес».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Сайт </a:t>
                      </a:r>
                      <a:r>
                        <a:rPr lang="en-US" sz="1200" u="sng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hlinkClick r:id="rId2"/>
                        </a:rPr>
                        <a:t>www</a:t>
                      </a:r>
                      <a:r>
                        <a:rPr lang="ru-RU" sz="1200" u="sng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hlinkClick r:id="rId2"/>
                        </a:rPr>
                        <a:t>.</a:t>
                      </a:r>
                      <a:r>
                        <a:rPr lang="en-US" sz="1200" u="sng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hlinkClick r:id="rId2"/>
                        </a:rPr>
                        <a:t>vospitately</a:t>
                      </a:r>
                      <a:r>
                        <a:rPr lang="ru-RU" sz="1200" u="sng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hlinkClick r:id="rId2"/>
                        </a:rPr>
                        <a:t>.</a:t>
                      </a:r>
                      <a:r>
                        <a:rPr lang="en-US" sz="1200" u="sng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hlinkClick r:id="rId2"/>
                        </a:rPr>
                        <a:t>ru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педагогического проекта «Развитие творческих способностей через театрализованную деятельность».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Сайт </a:t>
                      </a:r>
                      <a:r>
                        <a:rPr lang="en-US" sz="1200" u="sng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hlinkClick r:id="rId2"/>
                        </a:rPr>
                        <a:t>www</a:t>
                      </a:r>
                      <a:r>
                        <a:rPr lang="ru-RU" sz="1200" u="sng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hlinkClick r:id="rId2"/>
                        </a:rPr>
                        <a:t>.</a:t>
                      </a:r>
                      <a:r>
                        <a:rPr lang="en-US" sz="1200" u="sng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hlinkClick r:id="rId2"/>
                        </a:rPr>
                        <a:t>vospitately</a:t>
                      </a:r>
                      <a:r>
                        <a:rPr lang="ru-RU" sz="1200" u="sng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hlinkClick r:id="rId2"/>
                        </a:rPr>
                        <a:t>.</a:t>
                      </a:r>
                      <a:r>
                        <a:rPr lang="en-US" sz="1200" u="sng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hlinkClick r:id="rId2"/>
                        </a:rPr>
                        <a:t>ru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педагогического проекта «Устное народное творчество, как средство воспитания и развитие детей дошкольного возраста».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Стрелка вправо с вырезом 3">
            <a:hlinkClick r:id="rId3" action="ppaction://hlinksldjump"/>
          </p:cNvPr>
          <p:cNvSpPr/>
          <p:nvPr/>
        </p:nvSpPr>
        <p:spPr>
          <a:xfrm>
            <a:off x="7736482" y="6179318"/>
            <a:ext cx="978408" cy="484632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с вырезом 5">
            <a:hlinkClick r:id="rId4" action="ppaction://hlinksldjump"/>
          </p:cNvPr>
          <p:cNvSpPr/>
          <p:nvPr/>
        </p:nvSpPr>
        <p:spPr>
          <a:xfrm flipH="1">
            <a:off x="271030" y="6179318"/>
            <a:ext cx="1008112" cy="484632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50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16632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Работа с родителями</a:t>
            </a:r>
            <a:endParaRPr lang="ru-RU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606852100"/>
              </p:ext>
            </p:extLst>
          </p:nvPr>
        </p:nvGraphicFramePr>
        <p:xfrm>
          <a:off x="899592" y="1124744"/>
          <a:ext cx="7416824" cy="5301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Стрелка вправо с вырезом 4">
            <a:hlinkClick r:id="rId7" action="ppaction://hlinksldjump"/>
          </p:cNvPr>
          <p:cNvSpPr/>
          <p:nvPr/>
        </p:nvSpPr>
        <p:spPr>
          <a:xfrm>
            <a:off x="7736482" y="6179318"/>
            <a:ext cx="978408" cy="484632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79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utca7\Desktop\Рисунок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188640"/>
            <a:ext cx="55692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ea typeface="Times New Roman"/>
              </a:rPr>
              <a:t>Участие в инновационной деятельности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052736"/>
            <a:ext cx="6552728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Применение ИКТ в </a:t>
            </a: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образовательном </a:t>
            </a: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процессе.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Зарегистрирована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личная веб-страница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сайте 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Maam.ru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600"/>
              </a:spcAft>
              <a:buClr>
                <a:srgbClr val="FF0000"/>
              </a:buClr>
              <a:tabLst>
                <a:tab pos="457200" algn="l"/>
              </a:tabLs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русскоязычный социальный образовательный интернет-проект)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творческих педагогических конкурсах, семинарах. </a:t>
            </a:r>
          </a:p>
          <a:p>
            <a:pPr marL="342900" lvl="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Разработка и реализация педагогических проектов.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 реализация индивидуальных маршрутов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детей.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показы педагогической деятельности, целевых  прогулок.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разработке основной общеобразовательной программы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Clr>
                <a:srgbClr val="FF0000"/>
              </a:buClr>
              <a:tabLst>
                <a:tab pos="457200" algn="l"/>
              </a:tabLs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ДОУ в соответствии с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ФГОС.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творческой группе. 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Самообразование.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Нетрадиционные формы работы с родителями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600"/>
              </a:spcAft>
              <a:buClr>
                <a:srgbClr val="FF0000"/>
              </a:buClr>
              <a:tabLst>
                <a:tab pos="457200" algn="l"/>
              </a:tabLs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Стрелка вправо с вырезом 5">
            <a:hlinkClick r:id="rId3" action="ppaction://hlinksldjump"/>
          </p:cNvPr>
          <p:cNvSpPr/>
          <p:nvPr/>
        </p:nvSpPr>
        <p:spPr>
          <a:xfrm>
            <a:off x="7736482" y="6179318"/>
            <a:ext cx="978408" cy="484632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63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utca7\Desktop\Рисунок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07504" y="116632"/>
            <a:ext cx="6336704" cy="3932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FF0000"/>
                </a:solidFill>
                <a:latin typeface="+mn-lt"/>
                <a:ea typeface="Times New Roman"/>
              </a:rPr>
              <a:t>Использование ИКТ в образовательном процессе</a:t>
            </a:r>
            <a:endParaRPr lang="ru-RU" sz="2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1752" y="764704"/>
            <a:ext cx="8734744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материалов по различным направлениям деятельности,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Clr>
                <a:srgbClr val="FF0000"/>
              </a:buClr>
              <a:tabLst>
                <a:tab pos="457200" algn="l"/>
              </a:tabLs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использованием программ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Microsoft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ffice,Word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Excel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 при разработки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Clr>
                <a:srgbClr val="FF0000"/>
              </a:buClr>
              <a:tabLst>
                <a:tab pos="457200" algn="l"/>
              </a:tabLs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конспектов НОД, различного вида мероприятий, консультаций для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родителей.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презентаций в программе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Point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повышения эффективности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Clr>
                <a:srgbClr val="FF0000"/>
              </a:buClr>
              <a:tabLst>
                <a:tab pos="457200" algn="l"/>
              </a:tabLs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с детьми и педагогической компетенции у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</a:t>
            </a:r>
          </a:p>
          <a:p>
            <a:pPr>
              <a:spcAft>
                <a:spcPts val="600"/>
              </a:spcAft>
              <a:buClr>
                <a:srgbClr val="FF0000"/>
              </a:buClr>
              <a:tabLst>
                <a:tab pos="457200" algn="l"/>
              </a:tabLs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 проведения родительских собраний, праздничных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презентаций и детских анимационных фильмов с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</a:t>
            </a:r>
          </a:p>
          <a:p>
            <a:pPr>
              <a:spcAft>
                <a:spcPts val="600"/>
              </a:spcAft>
              <a:buClr>
                <a:srgbClr val="FF0000"/>
              </a:buClr>
              <a:tabLst>
                <a:tab pos="457200" algn="l"/>
              </a:tabLs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информационного и научно-педагогического сопровождения образовательного </a:t>
            </a:r>
          </a:p>
          <a:p>
            <a:pPr>
              <a:spcAft>
                <a:spcPts val="600"/>
              </a:spcAft>
              <a:buClr>
                <a:srgbClr val="FF0000"/>
              </a:buClr>
              <a:tabLst>
                <a:tab pos="457200" algn="l"/>
              </a:tabLs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 в группе, в подборе дополнительного познавательно – иллюстративного </a:t>
            </a:r>
          </a:p>
          <a:p>
            <a:pPr>
              <a:spcAft>
                <a:spcPts val="600"/>
              </a:spcAft>
              <a:buClr>
                <a:srgbClr val="FF0000"/>
              </a:buClr>
              <a:tabLst>
                <a:tab pos="457200" algn="l"/>
              </a:tabLs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материала.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стендов, буклетов и визитной карточки группы.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периодикой, общения с коллегами, обмен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опытом.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собственных методических разработок, публикаций, материалов в</a:t>
            </a:r>
          </a:p>
          <a:p>
            <a:pPr>
              <a:spcAft>
                <a:spcPts val="600"/>
              </a:spcAft>
              <a:buClr>
                <a:srgbClr val="FF0000"/>
              </a:buClr>
              <a:tabLst>
                <a:tab pos="457200" algn="l"/>
              </a:tabLs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сети Интернет.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PEDSTRANA.RU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Принимаю участие в Интернет - сообществах</a:t>
            </a:r>
          </a:p>
          <a:p>
            <a:pPr>
              <a:spcAft>
                <a:spcPts val="600"/>
              </a:spcAft>
              <a:buClr>
                <a:srgbClr val="FF0000"/>
              </a:buClr>
              <a:tabLst>
                <a:tab pos="457200" algn="l"/>
              </a:tabLst>
            </a:pPr>
            <a:endParaRPr lang="ru-RU" dirty="0">
              <a:cs typeface="Arial" panose="020B0604020202020204" pitchFamily="34" charset="0"/>
            </a:endParaRPr>
          </a:p>
        </p:txBody>
      </p:sp>
      <p:sp>
        <p:nvSpPr>
          <p:cNvPr id="7" name="Стрелка вправо с вырезом 6">
            <a:hlinkClick r:id="rId3" action="ppaction://hlinksldjump"/>
          </p:cNvPr>
          <p:cNvSpPr/>
          <p:nvPr/>
        </p:nvSpPr>
        <p:spPr>
          <a:xfrm>
            <a:off x="7736482" y="6179318"/>
            <a:ext cx="978408" cy="484632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86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utca7\Desktop\Рисунок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205362"/>
            <a:ext cx="6444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FF0000"/>
                </a:solidFill>
                <a:ea typeface="Calibri"/>
                <a:cs typeface="Times New Roman"/>
              </a:rPr>
              <a:t>Список используемых </a:t>
            </a:r>
            <a:r>
              <a:rPr lang="ru-RU" sz="2400" b="1" dirty="0" smtClean="0">
                <a:solidFill>
                  <a:srgbClr val="FF0000"/>
                </a:solidFill>
                <a:ea typeface="Calibri"/>
                <a:cs typeface="Times New Roman"/>
              </a:rPr>
              <a:t>Интернет-ресурсов</a:t>
            </a:r>
            <a:endParaRPr lang="ru-RU" sz="24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614591"/>
              </p:ext>
            </p:extLst>
          </p:nvPr>
        </p:nvGraphicFramePr>
        <p:xfrm>
          <a:off x="179512" y="764704"/>
          <a:ext cx="6624736" cy="469466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60040"/>
                <a:gridCol w="3024336"/>
                <a:gridCol w="3240360"/>
              </a:tblGrid>
              <a:tr h="4342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Название сайта 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Адрес 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24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1 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Сайт «Детский сад»</a:t>
                      </a:r>
                      <a:endParaRPr lang="ru-RU" altLang="ru-RU" sz="1400" b="0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www</a:t>
                      </a:r>
                      <a:r>
                        <a:rPr lang="ru-RU" alt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.</a:t>
                      </a:r>
                      <a:r>
                        <a:rPr lang="en-US" alt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detskiysad</a:t>
                      </a:r>
                      <a:r>
                        <a:rPr lang="ru-RU" alt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.</a:t>
                      </a:r>
                      <a:r>
                        <a:rPr lang="en-US" alt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ru</a:t>
                      </a:r>
                      <a:endParaRPr lang="ru-RU" sz="1400" b="0" i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45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Портал Солнышко </a:t>
                      </a:r>
                      <a:endParaRPr lang="ru-RU" sz="1400" b="0" i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http</a:t>
                      </a:r>
                      <a:r>
                        <a:rPr lang="ru-RU" sz="1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://</a:t>
                      </a:r>
                      <a:r>
                        <a:rPr lang="en-US" sz="1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www</a:t>
                      </a:r>
                      <a:r>
                        <a:rPr lang="ru-RU" sz="1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.</a:t>
                      </a:r>
                      <a:r>
                        <a:rPr lang="en-US" sz="1400" u="sng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solnet</a:t>
                      </a:r>
                      <a:r>
                        <a:rPr lang="ru-RU" sz="1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.</a:t>
                      </a:r>
                      <a:r>
                        <a:rPr lang="en-US" sz="1400" u="sng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ee</a:t>
                      </a:r>
                      <a:r>
                        <a:rPr lang="ru-RU" sz="1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/</a:t>
                      </a:r>
                      <a:r>
                        <a:rPr lang="en-US" sz="1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contests</a:t>
                      </a:r>
                      <a:r>
                        <a:rPr lang="ru-RU" sz="1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/</a:t>
                      </a:r>
                      <a:r>
                        <a:rPr lang="en-US" sz="1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index</a:t>
                      </a:r>
                      <a:r>
                        <a:rPr lang="ru-RU" sz="1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.</a:t>
                      </a:r>
                      <a:r>
                        <a:rPr lang="en-US" sz="1400" u="sng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php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78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«Все для детского сада»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ru-RU" sz="1400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www</a:t>
                      </a:r>
                      <a:r>
                        <a:rPr lang="ru-RU" altLang="ru-RU" sz="1400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.</a:t>
                      </a:r>
                      <a:r>
                        <a:rPr lang="en-US" altLang="ru-RU" sz="1400" u="sng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ivalex</a:t>
                      </a:r>
                      <a:r>
                        <a:rPr lang="ru-RU" altLang="ru-RU" sz="1400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.</a:t>
                      </a:r>
                      <a:r>
                        <a:rPr lang="en-US" altLang="ru-RU" sz="1400" u="sng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vistcom</a:t>
                      </a:r>
                      <a:r>
                        <a:rPr lang="ru-RU" altLang="ru-RU" sz="1400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.</a:t>
                      </a:r>
                      <a:r>
                        <a:rPr lang="en-US" altLang="ru-RU" sz="1400" u="sng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ru</a:t>
                      </a:r>
                      <a:r>
                        <a:rPr lang="en-US" altLang="ru-RU" sz="1400" b="0" i="0" u="non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ru-RU" sz="1400" u="sng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03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Твой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ребенок</a:t>
                      </a:r>
                      <a:endParaRPr lang="ru-RU" sz="1400" b="0" i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6"/>
                        </a:rPr>
                        <a:t>http</a:t>
                      </a:r>
                      <a:r>
                        <a:rPr lang="ru-RU" sz="1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6"/>
                        </a:rPr>
                        <a:t>://</a:t>
                      </a:r>
                      <a:r>
                        <a:rPr lang="en-US" sz="1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6"/>
                        </a:rPr>
                        <a:t>www</a:t>
                      </a:r>
                      <a:r>
                        <a:rPr lang="ru-RU" sz="1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6"/>
                        </a:rPr>
                        <a:t>.</a:t>
                      </a:r>
                      <a:r>
                        <a:rPr lang="en-US" sz="1400" u="sng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6"/>
                        </a:rPr>
                        <a:t>tvoyrebenok</a:t>
                      </a:r>
                      <a:r>
                        <a:rPr lang="ru-RU" sz="1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6"/>
                        </a:rPr>
                        <a:t>.</a:t>
                      </a:r>
                      <a:r>
                        <a:rPr lang="en-US" sz="1400" u="sng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6"/>
                        </a:rPr>
                        <a:t>ru</a:t>
                      </a:r>
                      <a:r>
                        <a:rPr lang="ru-RU" sz="1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6"/>
                        </a:rPr>
                        <a:t>/</a:t>
                      </a:r>
                      <a:r>
                        <a:rPr lang="en-US" sz="1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6"/>
                        </a:rPr>
                        <a:t>index</a:t>
                      </a:r>
                      <a:r>
                        <a:rPr lang="ru-RU" sz="1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6"/>
                        </a:rPr>
                        <a:t>.</a:t>
                      </a:r>
                      <a:r>
                        <a:rPr lang="en-US" sz="1400" u="sng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6"/>
                        </a:rPr>
                        <a:t>shtml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15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5</a:t>
                      </a: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Воспитание детей дошкольного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возраста</a:t>
                      </a:r>
                      <a:endParaRPr lang="ru-RU" sz="1400" b="0" i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7"/>
                        </a:rPr>
                        <a:t>http</a:t>
                      </a:r>
                      <a:r>
                        <a:rPr lang="ru-RU" sz="1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7"/>
                        </a:rPr>
                        <a:t>://</a:t>
                      </a:r>
                      <a:r>
                        <a:rPr lang="en-US" sz="1400" u="sng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7"/>
                        </a:rPr>
                        <a:t>doshvozrast</a:t>
                      </a:r>
                      <a:r>
                        <a:rPr lang="ru-RU" sz="1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7"/>
                        </a:rPr>
                        <a:t>.</a:t>
                      </a:r>
                      <a:r>
                        <a:rPr lang="en-US" sz="1400" u="sng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7"/>
                        </a:rPr>
                        <a:t>ru</a:t>
                      </a:r>
                      <a:r>
                        <a:rPr lang="ru-RU" sz="1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7"/>
                        </a:rPr>
                        <a:t>/</a:t>
                      </a:r>
                      <a:r>
                        <a:rPr lang="en-US" sz="1400" u="sng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7"/>
                        </a:rPr>
                        <a:t>rabrod</a:t>
                      </a:r>
                      <a:r>
                        <a:rPr lang="ru-RU" sz="1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7"/>
                        </a:rPr>
                        <a:t>/</a:t>
                      </a:r>
                      <a:r>
                        <a:rPr lang="en-US" sz="1400" u="sng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7"/>
                        </a:rPr>
                        <a:t>rabrod</a:t>
                      </a:r>
                      <a:r>
                        <a:rPr lang="ru-RU" sz="1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7"/>
                        </a:rPr>
                        <a:t>.</a:t>
                      </a:r>
                      <a:r>
                        <a:rPr lang="en-US" sz="1400" u="sng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7"/>
                        </a:rPr>
                        <a:t>htm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6</a:t>
                      </a: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«Всё для воспитателей и родителей»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ru-RU" sz="1400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8"/>
                        </a:rPr>
                        <a:t>www.doshkolniki.com.ru</a:t>
                      </a:r>
                      <a:r>
                        <a:rPr lang="en-US" altLang="ru-RU" sz="1400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62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7</a:t>
                      </a: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Мультимедиа для дошколят </a:t>
                      </a:r>
                      <a:endParaRPr lang="ru-RU" sz="1400" b="0" i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9"/>
                        </a:rPr>
                        <a:t>http://lutiksol.narod2.ru/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62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8</a:t>
                      </a: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Конспекты занятий в детском саду </a:t>
                      </a:r>
                      <a:endParaRPr lang="ru-RU" sz="1400" b="0" i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0"/>
                        </a:rPr>
                        <a:t>http://konspekt.vscolu.ru/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97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9</a:t>
                      </a: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Сайт для воспитателей детских садов</a:t>
                      </a:r>
                      <a:endParaRPr lang="ru-RU" sz="1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ru-RU" sz="1400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1"/>
                        </a:rPr>
                        <a:t>www</a:t>
                      </a:r>
                      <a:r>
                        <a:rPr lang="ru-RU" altLang="ru-RU" sz="1400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1"/>
                        </a:rPr>
                        <a:t>.</a:t>
                      </a:r>
                      <a:r>
                        <a:rPr lang="en-US" altLang="ru-RU" sz="1400" u="sng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1"/>
                        </a:rPr>
                        <a:t>dohcolonoc</a:t>
                      </a:r>
                      <a:r>
                        <a:rPr lang="ru-RU" altLang="ru-RU" sz="1400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1"/>
                        </a:rPr>
                        <a:t>.</a:t>
                      </a:r>
                      <a:r>
                        <a:rPr lang="en-US" altLang="ru-RU" sz="1400" u="sng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1"/>
                        </a:rPr>
                        <a:t>ru</a:t>
                      </a:r>
                      <a:r>
                        <a:rPr lang="ru-RU" alt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образовательная сеть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ru-RU" sz="1400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2"/>
                        </a:rPr>
                        <a:t>www</a:t>
                      </a:r>
                      <a:r>
                        <a:rPr lang="ru-RU" altLang="ru-RU" sz="1400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2"/>
                        </a:rPr>
                        <a:t>.</a:t>
                      </a:r>
                      <a:r>
                        <a:rPr lang="en-US" altLang="ru-RU" sz="1400" u="sng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2"/>
                        </a:rPr>
                        <a:t>maaam</a:t>
                      </a:r>
                      <a:r>
                        <a:rPr lang="ru-RU" altLang="ru-RU" sz="1400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2"/>
                        </a:rPr>
                        <a:t>.</a:t>
                      </a:r>
                      <a:r>
                        <a:rPr lang="en-US" altLang="ru-RU" sz="1400" u="sng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2"/>
                        </a:rPr>
                        <a:t>ru</a:t>
                      </a:r>
                      <a:r>
                        <a:rPr lang="ru-RU" alt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344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11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Педагогический интернет – портал</a:t>
                      </a:r>
                      <a:endParaRPr lang="ru-RU" altLang="ru-RU" sz="1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alt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детстве»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ru-RU" sz="1400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3"/>
                        </a:rPr>
                        <a:t>www.o-detstve</a:t>
                      </a:r>
                      <a:r>
                        <a:rPr lang="ru-RU" altLang="ru-RU" sz="1400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3"/>
                        </a:rPr>
                        <a:t>.</a:t>
                      </a:r>
                      <a:r>
                        <a:rPr lang="en-US" altLang="ru-RU" sz="1400" u="sng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3"/>
                        </a:rPr>
                        <a:t>ru</a:t>
                      </a:r>
                      <a:r>
                        <a:rPr lang="en-US" altLang="ru-RU" sz="1400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alt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7" name="Стрелка вправо с вырезом 6">
            <a:hlinkClick r:id="rId14" action="ppaction://hlinksldjump"/>
          </p:cNvPr>
          <p:cNvSpPr/>
          <p:nvPr/>
        </p:nvSpPr>
        <p:spPr>
          <a:xfrm>
            <a:off x="7736482" y="6179318"/>
            <a:ext cx="978408" cy="484632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86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ФОТОГАЛЛЕРЕЯ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2290" name="Picture 2" descr="C:\Users\utca7\Desktop\Новая папка (2)\i (1)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5" y="135298"/>
            <a:ext cx="1991582" cy="1991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1" name="Picture 3" descr="C:\Users\utca7\Desktop\Новая папка (2)\i (2)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92" y="1423463"/>
            <a:ext cx="1937872" cy="1937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2" name="Picture 4" descr="C:\Users\utca7\Desktop\Новая папка (2)\i (3).jf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784596"/>
            <a:ext cx="2016224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3" name="Picture 5" descr="C:\Users\utca7\Desktop\Новая папка (2)\i (5).jf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4" y="1274813"/>
            <a:ext cx="2035580" cy="2035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4" name="Picture 6" descr="C:\Users\utca7\Desktop\Новая папка (2)\i (6).jf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42" y="3356992"/>
            <a:ext cx="1944216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5" name="Picture 7" descr="C:\Users\utca7\Desktop\Новая папка (2)\i (9).jf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937193"/>
            <a:ext cx="1944216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6" name="Picture 8" descr="C:\Users\utca7\Desktop\Новая папка (2)\i (10).jf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045" y="4664990"/>
            <a:ext cx="2016224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7" name="Picture 9" descr="C:\Users\utca7\Desktop\Новая папка (2)\i (11).jf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39797"/>
            <a:ext cx="1991582" cy="1991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8" name="Picture 10" descr="C:\Users\utca7\Desktop\Новая папка (2)\i (15).jf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185" y="3068960"/>
            <a:ext cx="1954665" cy="1954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9" name="Picture 11" descr="C:\Users\utca7\Desktop\Новая папка (2)\i (18).jf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299" y="1988840"/>
            <a:ext cx="1882701" cy="1882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300" name="Picture 12" descr="C:\Users\utca7\Desktop\Новая папка (2)\i (25).jf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78" y="4813776"/>
            <a:ext cx="1867438" cy="1867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301" name="Picture 13" descr="C:\Users\utca7\Desktop\Новая папка (2)\i (29).jfi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202463"/>
            <a:ext cx="1888133" cy="1888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Стрелка вправо с вырезом 2">
            <a:hlinkClick r:id="rId14" action="ppaction://hlinksldjump"/>
          </p:cNvPr>
          <p:cNvSpPr/>
          <p:nvPr/>
        </p:nvSpPr>
        <p:spPr>
          <a:xfrm>
            <a:off x="7986080" y="6196582"/>
            <a:ext cx="978408" cy="484632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86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tca7\Desktop\Новая папка (2)\i (4)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960" y="1784311"/>
            <a:ext cx="1855911" cy="1855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5" name="Picture 3" descr="C:\Users\utca7\Desktop\Новая папка (2)\i (7)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4" y="188640"/>
            <a:ext cx="1872210" cy="1872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6" name="Picture 4" descr="C:\Users\utca7\Desktop\Новая папка (2)\i (16).jf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882" y="1720902"/>
            <a:ext cx="1872208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7" name="Picture 5" descr="C:\Users\utca7\Desktop\Новая папка (2)\i (17).jf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356992"/>
            <a:ext cx="1872209" cy="1872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8" name="Picture 6" descr="C:\Users\utca7\Desktop\Новая папка (2)\i (20).jf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8640"/>
            <a:ext cx="1944216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9" name="Picture 7" descr="C:\Users\utca7\Desktop\Новая папка (2)\i (27).jf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93609"/>
            <a:ext cx="1872210" cy="1872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20" name="Picture 8" descr="C:\Users\utca7\Desktop\Новая папка (2)\i (28).jf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392995"/>
            <a:ext cx="1800201" cy="1800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21" name="Picture 9" descr="C:\Users\utca7\Desktop\Новая папка (2)\i (39).jf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757971"/>
            <a:ext cx="1908590" cy="1908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23" name="Picture 11" descr="C:\Users\utca7\Desktop\Новая папка (2)\i (47).jf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924" y="3387604"/>
            <a:ext cx="1908844" cy="1908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24" name="Picture 12" descr="C:\Users\utca7\Desktop\Новая папка (2)\i (50).jf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224" y="4973500"/>
            <a:ext cx="1837010" cy="1837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26" name="Picture 14" descr="C:\Users\utca7\Desktop\Новая папка (2)\i (13).jf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1" y="5094230"/>
            <a:ext cx="1699121" cy="1699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27" name="Picture 15" descr="C:\Users\utca7\Desktop\Новая папка (2)\i (14).jfi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903" y="5111389"/>
            <a:ext cx="1664804" cy="1664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6" name="Стрелка вправо с вырезом 15">
            <a:hlinkClick r:id="rId14" action="ppaction://hlinksldjump"/>
          </p:cNvPr>
          <p:cNvSpPr/>
          <p:nvPr/>
        </p:nvSpPr>
        <p:spPr>
          <a:xfrm>
            <a:off x="7986080" y="6196582"/>
            <a:ext cx="978408" cy="484632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46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C:\Users\utca7\Desktop\Новая папка (2)\i (21)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069" y="908720"/>
            <a:ext cx="1892746" cy="1892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40" name="Picture 4" descr="C:\Users\utca7\Desktop\Новая папка (2)\i (19)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168" y="260648"/>
            <a:ext cx="1930089" cy="19300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42" name="Picture 6" descr="C:\Users\utca7\Desktop\Новая папка (2)\i (22).jf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614" y="3290244"/>
            <a:ext cx="1843757" cy="1843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43" name="Picture 7" descr="C:\Users\utca7\Desktop\Новая папка (2)\i (23).jf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97248"/>
            <a:ext cx="1852637" cy="1852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45" name="Picture 9" descr="C:\Users\utca7\Desktop\Новая папка (2)\i (26).jf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1882728" cy="1882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39" name="Picture 3" descr="C:\Users\utca7\Desktop\Новая папка (2)\i (12).jf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128" y="908720"/>
            <a:ext cx="1931243" cy="1931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38" name="Picture 2" descr="C:\Users\utca7\Desktop\Новая папка (2)\i (8).jf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7248"/>
            <a:ext cx="1937544" cy="1937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49" name="Picture 13" descr="C:\Users\utca7\Desktop\Новая папка (2)\i (36).jf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10" y="4904610"/>
            <a:ext cx="1775346" cy="1775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50" name="Picture 14" descr="C:\Users\utca7\Desktop\Новая папка (2)\i (37).jf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904610"/>
            <a:ext cx="1802036" cy="1802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47" name="Picture 11" descr="C:\Users\utca7\Desktop\Новая папка (2)\i (31).jf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212976"/>
            <a:ext cx="1833711" cy="1833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46" name="Picture 10" descr="C:\Users\utca7\Desktop\Новая папка (2)\i (30).jf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223" y="2564904"/>
            <a:ext cx="1851869" cy="1851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48" name="Picture 12" descr="C:\Users\utca7\Desktop\Новая папка (2)\i (34).jfi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515577"/>
            <a:ext cx="1791620" cy="1791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51" name="Picture 15" descr="C:\Users\utca7\Desktop\Новая папка (2)\i (38).jf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442" y="4833113"/>
            <a:ext cx="1819672" cy="1819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6" name="Стрелка вправо с вырезом 15">
            <a:hlinkClick r:id="rId15" action="ppaction://hlinksldjump"/>
          </p:cNvPr>
          <p:cNvSpPr/>
          <p:nvPr/>
        </p:nvSpPr>
        <p:spPr>
          <a:xfrm>
            <a:off x="7986080" y="6196582"/>
            <a:ext cx="978408" cy="484632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86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2" name="Picture 12" descr="C:\Users\utca7\Desktop\Новая папка (2)\i (51)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271566"/>
            <a:ext cx="1936453" cy="1936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71" name="Picture 11" descr="C:\Users\utca7\Desktop\Новая папка (2)\i (49)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726" y="3284985"/>
            <a:ext cx="1926958" cy="1926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9" name="Picture 9" descr="C:\Users\utca7\Desktop\Новая папка (2)\i (46).jf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774651"/>
            <a:ext cx="1861467" cy="1861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4" name="Picture 4" descr="C:\Users\utca7\Desktop\Новая папка (2)\i (41).jf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82073"/>
            <a:ext cx="1941983" cy="1941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3" name="Picture 3" descr="C:\Users\utca7\Desktop\Новая папка (2)\i (40).jf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1976016" cy="197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6" name="Picture 6" descr="C:\Users\utca7\Desktop\Новая папка (2)\i (43).jf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726" y="246138"/>
            <a:ext cx="1990526" cy="1990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7" name="Picture 7" descr="C:\Users\utca7\Desktop\Новая папка (2)\i (44).jf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772815"/>
            <a:ext cx="1863303" cy="1863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8" name="Picture 8" descr="C:\Users\utca7\Desktop\Новая папка (2)\i (45).jf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80361"/>
            <a:ext cx="1876132" cy="1876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70" name="Picture 10" descr="C:\Users\utca7\Desktop\Новая папка (2)\i (48).jf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1" y="3356992"/>
            <a:ext cx="1780555" cy="17805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73" name="Picture 13" descr="C:\Users\utca7\Desktop\Новая папка (2)\i (52).jf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27" y="5005483"/>
            <a:ext cx="1675731" cy="1675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74" name="Picture 14" descr="C:\Users\utca7\Desktop\Новая папка (2)\i (53).jf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277" y="5029815"/>
            <a:ext cx="1707629" cy="1707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75" name="Picture 15" descr="C:\Users\utca7\Desktop\Новая папка (2)\i (56).jfi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73" y="5059357"/>
            <a:ext cx="1678087" cy="1678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6" name="Стрелка вправо с вырезом 15">
            <a:hlinkClick r:id="rId14" action="ppaction://hlinksldjump"/>
          </p:cNvPr>
          <p:cNvSpPr/>
          <p:nvPr/>
        </p:nvSpPr>
        <p:spPr>
          <a:xfrm>
            <a:off x="7986080" y="6196582"/>
            <a:ext cx="978408" cy="484632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59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utca7\Desktop\Новая папка (2)\i (55)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56792"/>
            <a:ext cx="1754783" cy="1754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86" name="Picture 2" descr="C:\Users\utca7\Desktop\Новая папка (2)\i (57)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1813495" cy="1813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88" name="Picture 4" descr="C:\Users\utca7\Desktop\Новая папка (2)\i (58).jf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2888"/>
            <a:ext cx="1844998" cy="1844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89" name="Picture 5" descr="C:\Users\utca7\Desktop\Новая папка (2)\i (59).jf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815" y="307517"/>
            <a:ext cx="1699182" cy="1699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90" name="Picture 6" descr="C:\Users\utca7\Desktop\Новая папка (2)\i (60).jf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735" y="1394659"/>
            <a:ext cx="1863080" cy="1863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91" name="Picture 7" descr="C:\Users\utca7\Desktop\Новая папка (2)\i (61).jf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11575"/>
            <a:ext cx="1887685" cy="1887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92" name="Picture 8" descr="C:\Users\utca7\Desktop\Новая папка (2)\i.jf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3157356"/>
            <a:ext cx="1895127" cy="1895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95" name="Picture 11" descr="C:\Users\utca7\Desktop\Новая папка (2)\i (35).jf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658" y="3140967"/>
            <a:ext cx="2105437" cy="2105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" name="Стрелка вправо с вырезом 11">
            <a:hlinkClick r:id="rId10" action="ppaction://hlinksldjump"/>
          </p:cNvPr>
          <p:cNvSpPr/>
          <p:nvPr/>
        </p:nvSpPr>
        <p:spPr>
          <a:xfrm>
            <a:off x="7986080" y="6196582"/>
            <a:ext cx="978408" cy="484632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97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tca7\Desktop\Рисунок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4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3724346"/>
              </p:ext>
            </p:extLst>
          </p:nvPr>
        </p:nvGraphicFramePr>
        <p:xfrm>
          <a:off x="395536" y="2276872"/>
          <a:ext cx="8352928" cy="465427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76264"/>
                <a:gridCol w="2952328"/>
                <a:gridCol w="3024336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Дата и место  прохождения курсов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Тема курсов            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№ документа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 anchor="ctr"/>
                </a:tc>
              </a:tr>
              <a:tr h="65606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 г. ГБОУ ДПО РО РИПК и ППРО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Авторский семинар Лыковой И.А. «Проектирование художественного образования в современном дошкольном учреждении»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91322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 г. ГБОУ ДПО РО РИПК и ППРО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Авторский семинар Лыковой И.А. «Проектирование художественного образования в современном дошкольном учреждении»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64807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 г., «Творческий Центр Сфера»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Семинар издательства «Творческий Центр Сфера»</a:t>
                      </a:r>
                    </a:p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«Программно-методическое обеспечение реализации ФГОС дошкольного образования»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108811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457200" y="44624"/>
            <a:ext cx="8229600" cy="7864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FF0000"/>
                </a:solidFill>
                <a:latin typeface="+mn-lt"/>
                <a:ea typeface="Times New Roman"/>
                <a:cs typeface="Arial" panose="020B0604020202020204" pitchFamily="34" charset="0"/>
              </a:rPr>
              <a:t>Данные о повышение квалификации</a:t>
            </a:r>
            <a:endParaRPr lang="ru-RU" sz="3600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Солнце 5">
            <a:hlinkClick r:id="rId3" action="ppaction://hlinksldjump"/>
          </p:cNvPr>
          <p:cNvSpPr/>
          <p:nvPr/>
        </p:nvSpPr>
        <p:spPr>
          <a:xfrm>
            <a:off x="7020272" y="2946017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олнце 6">
            <a:hlinkClick r:id="rId4" action="ppaction://hlinksldjump"/>
          </p:cNvPr>
          <p:cNvSpPr/>
          <p:nvPr/>
        </p:nvSpPr>
        <p:spPr>
          <a:xfrm>
            <a:off x="7020272" y="3933056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олнце 7">
            <a:hlinkClick r:id="rId5" action="ppaction://hlinksldjump"/>
          </p:cNvPr>
          <p:cNvSpPr/>
          <p:nvPr/>
        </p:nvSpPr>
        <p:spPr>
          <a:xfrm>
            <a:off x="7020272" y="5085184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с вырезом 8">
            <a:hlinkClick r:id="rId6" action="ppaction://hlinksldjump"/>
          </p:cNvPr>
          <p:cNvSpPr/>
          <p:nvPr/>
        </p:nvSpPr>
        <p:spPr>
          <a:xfrm>
            <a:off x="7986080" y="6373368"/>
            <a:ext cx="978408" cy="484632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35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tca7\Desktop\Рисунок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4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654427"/>
              </p:ext>
            </p:extLst>
          </p:nvPr>
        </p:nvGraphicFramePr>
        <p:xfrm>
          <a:off x="395536" y="2276872"/>
          <a:ext cx="8352928" cy="383131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76264"/>
                <a:gridCol w="2952328"/>
                <a:gridCol w="3024336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Дата и место  прохождения курсов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Тема курсов            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№ документа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28.03.2016г.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«Учебно-методический центр» ЗАО «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Элти-кудиц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«Инновационная составляющая в создании образовательной среды в условиях реализации ФГОС ДО»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108811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26.04.2016 г.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Институт системно-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деятельностной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педагогики Центр СДП «Школа 2000…» АПК и ППРО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Авторский семинар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Качемасовой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Е.Е. «Образовательная технология «Ситуация: новые возможности организации образовательного процесса с дошкольниками в соответствии с ФГОС ДО»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108811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28.02.2022г.-04.03.2022г.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ГБОУ ДПО РО РИПК И ППРО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Ростов-на-Дону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«ИКТ-компетентность как компонент профессионализма современного педагога в условиях реализации ФГОС»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Свидетельство № 611201170544</a:t>
                      </a:r>
                    </a:p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457200" y="44624"/>
            <a:ext cx="8229600" cy="7864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FF0000"/>
                </a:solidFill>
                <a:latin typeface="+mn-lt"/>
                <a:ea typeface="Times New Roman"/>
                <a:cs typeface="Arial" panose="020B0604020202020204" pitchFamily="34" charset="0"/>
              </a:rPr>
              <a:t>Данные о повышение квалификации</a:t>
            </a:r>
            <a:endParaRPr lang="ru-RU" sz="3600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Солнце 5">
            <a:hlinkClick r:id="rId3" action="ppaction://hlinksldjump"/>
          </p:cNvPr>
          <p:cNvSpPr/>
          <p:nvPr/>
        </p:nvSpPr>
        <p:spPr>
          <a:xfrm>
            <a:off x="6948264" y="2996952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олнце 6">
            <a:hlinkClick r:id="rId4" action="ppaction://hlinksldjump"/>
          </p:cNvPr>
          <p:cNvSpPr/>
          <p:nvPr/>
        </p:nvSpPr>
        <p:spPr>
          <a:xfrm>
            <a:off x="6948264" y="4005064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олнце 7">
            <a:hlinkClick r:id="rId5" action="ppaction://hlinksldjump"/>
          </p:cNvPr>
          <p:cNvSpPr/>
          <p:nvPr/>
        </p:nvSpPr>
        <p:spPr>
          <a:xfrm>
            <a:off x="6936794" y="5517232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с вырезом 8">
            <a:hlinkClick r:id="rId6" action="ppaction://hlinksldjump"/>
          </p:cNvPr>
          <p:cNvSpPr/>
          <p:nvPr/>
        </p:nvSpPr>
        <p:spPr>
          <a:xfrm>
            <a:off x="7986080" y="6373368"/>
            <a:ext cx="978408" cy="484632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с вырезом 9">
            <a:hlinkClick r:id="rId7" action="ppaction://hlinksldjump"/>
          </p:cNvPr>
          <p:cNvSpPr/>
          <p:nvPr/>
        </p:nvSpPr>
        <p:spPr>
          <a:xfrm flipH="1">
            <a:off x="251520" y="6270197"/>
            <a:ext cx="925760" cy="484632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08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tca7\Desktop\Рисунок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4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316212"/>
              </p:ext>
            </p:extLst>
          </p:nvPr>
        </p:nvGraphicFramePr>
        <p:xfrm>
          <a:off x="1547664" y="2276872"/>
          <a:ext cx="5832648" cy="345201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240360"/>
                <a:gridCol w="259228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Квалификационная категория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№ приказа</a:t>
                      </a:r>
                    </a:p>
                  </a:txBody>
                  <a:tcPr anchor="ctr"/>
                </a:tc>
              </a:tr>
              <a:tr h="308117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высшая квалификационная категория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№828 от 17.11.2017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Стрелка вправо с вырезом 3">
            <a:hlinkClick r:id="rId3" action="ppaction://hlinksldjump"/>
          </p:cNvPr>
          <p:cNvSpPr/>
          <p:nvPr/>
        </p:nvSpPr>
        <p:spPr>
          <a:xfrm>
            <a:off x="7986080" y="6373368"/>
            <a:ext cx="978408" cy="484632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35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tca7\Desktop\Рисунок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4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107504" y="-27384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smtClean="0">
                <a:solidFill>
                  <a:srgbClr val="FF0000"/>
                </a:solidFill>
                <a:latin typeface="+mn-lt"/>
              </a:rPr>
              <a:t>Поощрения и награды</a:t>
            </a:r>
            <a:endParaRPr lang="ru-RU" sz="3600" b="1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3696563"/>
              </p:ext>
            </p:extLst>
          </p:nvPr>
        </p:nvGraphicFramePr>
        <p:xfrm>
          <a:off x="117547" y="2132856"/>
          <a:ext cx="8856984" cy="4392488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588060"/>
                <a:gridCol w="8268924"/>
              </a:tblGrid>
              <a:tr h="2535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награды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385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2008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Почетная грамота за победу в номинации «Творческое самовыражение» городского конкурса «Воспитатель года – 2008»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2011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Диплом лауреата всероссийского заочного конкурса «Призвание-воспитатель»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24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2012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Диплом Лауреата премии губернатора Ростовской области педагогическим работникам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учреждений дошкольного образования Ростовской области победителям областного конкурса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«Лучший педагогический работник дошкольного образования Ростовской области»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84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2012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Почетная грамота ДО </a:t>
                      </a:r>
                      <a:r>
                        <a:rPr lang="ru-RU" sz="1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г.Шахты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 за профессионализм, активность, творческое отношение 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работе</a:t>
                      </a:r>
                    </a:p>
                  </a:txBody>
                  <a:tcPr marL="68580" marR="68580" marT="0" marB="0"/>
                </a:tc>
              </a:tr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2013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Благодарность МБДОУ ДОД ДЭЦ </a:t>
                      </a:r>
                      <a:r>
                        <a:rPr lang="ru-RU" sz="1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г.Шахты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 подготовку участников городского конкурса 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«Зеленый наряд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Отчизны»</a:t>
                      </a:r>
                      <a:endParaRPr lang="ru-RU" sz="1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362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2013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Благодарность МБДОУ ДОД ДЭЦ </a:t>
                      </a:r>
                      <a:r>
                        <a:rPr lang="ru-RU" sz="1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г.Шахты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 подготовку участников городского конкурса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«Люблю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тебя, Земля Донская»</a:t>
                      </a:r>
                      <a:endParaRPr lang="ru-RU" sz="1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ru-RU" sz="1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84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2019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Грамота администрации МБДОУ №78 </a:t>
                      </a:r>
                      <a:r>
                        <a:rPr lang="ru-RU" sz="1400" dirty="0" err="1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г.Шахты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за многолетний и добросовестный труд,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достойный вклад в воспитание подрастающего поколения.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Солнце 4">
            <a:hlinkClick r:id="rId3" action="ppaction://hlinksldjump"/>
          </p:cNvPr>
          <p:cNvSpPr/>
          <p:nvPr/>
        </p:nvSpPr>
        <p:spPr>
          <a:xfrm>
            <a:off x="8337104" y="2348880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олнце 5">
            <a:hlinkClick r:id="rId4" action="ppaction://hlinksldjump"/>
          </p:cNvPr>
          <p:cNvSpPr/>
          <p:nvPr/>
        </p:nvSpPr>
        <p:spPr>
          <a:xfrm>
            <a:off x="8355731" y="2946017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олнце 6">
            <a:hlinkClick r:id="rId5" action="ppaction://hlinksldjump"/>
          </p:cNvPr>
          <p:cNvSpPr/>
          <p:nvPr/>
        </p:nvSpPr>
        <p:spPr>
          <a:xfrm>
            <a:off x="8369495" y="3611894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олнце 7">
            <a:hlinkClick r:id="rId6" action="ppaction://hlinksldjump"/>
          </p:cNvPr>
          <p:cNvSpPr/>
          <p:nvPr/>
        </p:nvSpPr>
        <p:spPr>
          <a:xfrm>
            <a:off x="8369495" y="4241899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олнце 8">
            <a:hlinkClick r:id="rId7" action="ppaction://hlinksldjump"/>
          </p:cNvPr>
          <p:cNvSpPr/>
          <p:nvPr/>
        </p:nvSpPr>
        <p:spPr>
          <a:xfrm>
            <a:off x="8355731" y="4758531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олнце 9">
            <a:hlinkClick r:id="rId8" action="ppaction://hlinksldjump"/>
          </p:cNvPr>
          <p:cNvSpPr/>
          <p:nvPr/>
        </p:nvSpPr>
        <p:spPr>
          <a:xfrm>
            <a:off x="8369495" y="5427563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олнце 10">
            <a:hlinkClick r:id="rId9" action="ppaction://hlinksldjump"/>
          </p:cNvPr>
          <p:cNvSpPr/>
          <p:nvPr/>
        </p:nvSpPr>
        <p:spPr>
          <a:xfrm>
            <a:off x="8418288" y="5987730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с вырезом 11">
            <a:hlinkClick r:id="rId10" action="ppaction://hlinksldjump"/>
          </p:cNvPr>
          <p:cNvSpPr/>
          <p:nvPr/>
        </p:nvSpPr>
        <p:spPr>
          <a:xfrm>
            <a:off x="7439880" y="6407017"/>
            <a:ext cx="978408" cy="484632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35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-25643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Карта участия в конкурсах</a:t>
            </a:r>
            <a:endParaRPr lang="ru-RU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5311218"/>
              </p:ext>
            </p:extLst>
          </p:nvPr>
        </p:nvGraphicFramePr>
        <p:xfrm>
          <a:off x="106122" y="692696"/>
          <a:ext cx="8930374" cy="5869786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85076"/>
                <a:gridCol w="4612850"/>
                <a:gridCol w="576064"/>
                <a:gridCol w="2736304"/>
                <a:gridCol w="720080"/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конкурса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Грамоты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29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Городской конкурс «Воспитатель года – 2008»</a:t>
                      </a:r>
                      <a:endParaRPr lang="ru-RU" sz="1400" b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2008 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Победитель в номинации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«Творческое самовыражение»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360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заочный конкурс «Призвание – воспитатель»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Лауреат конкурса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6214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Победитель областного конкурса «Лучший педагогический работник</a:t>
                      </a:r>
                      <a:r>
                        <a:rPr lang="ru-RU" sz="1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дошкольного образования Ростовской области»</a:t>
                      </a:r>
                      <a:endParaRPr lang="ru-RU" sz="14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237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конкурс в номинации «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Педагогические будни воспитателя</a:t>
                      </a: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тема работы: «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Дидактические игры</a:t>
                      </a: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образовательный  интернет проект PEDSTRANA.RU.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237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конкурс в номинации «Юные защитник отечества», тема работы: «Юные защитник отечества» образовательный  интернет проект PEDSTRANA.RU.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625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конкурс в номинации «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Масленицу встречаем-зиму провожаем</a:t>
                      </a: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тема работы: «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Как на масляной неделе в потолок блины летели</a:t>
                      </a: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образовательный  интернет проект PEDSTRANA.RU.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79149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конкурс в номинации «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Физкультурно-оздоровительная работа в ДОУ</a:t>
                      </a: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тема работы: «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Дидактические игры</a:t>
                      </a: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образовательный  интернет проект PEDSTRANA.RU.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Солнце 1">
            <a:hlinkClick r:id="rId2" action="ppaction://hlinksldjump"/>
          </p:cNvPr>
          <p:cNvSpPr/>
          <p:nvPr/>
        </p:nvSpPr>
        <p:spPr>
          <a:xfrm>
            <a:off x="8388236" y="3068960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олнце 5">
            <a:hlinkClick r:id="rId3" action="ppaction://hlinksldjump"/>
          </p:cNvPr>
          <p:cNvSpPr/>
          <p:nvPr/>
        </p:nvSpPr>
        <p:spPr>
          <a:xfrm>
            <a:off x="8388236" y="3818756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олнце 6">
            <a:hlinkClick r:id="rId4" action="ppaction://hlinksldjump"/>
          </p:cNvPr>
          <p:cNvSpPr/>
          <p:nvPr/>
        </p:nvSpPr>
        <p:spPr>
          <a:xfrm>
            <a:off x="8388236" y="4754860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олнце 7">
            <a:hlinkClick r:id="rId5" action="ppaction://hlinksldjump"/>
          </p:cNvPr>
          <p:cNvSpPr/>
          <p:nvPr/>
        </p:nvSpPr>
        <p:spPr>
          <a:xfrm>
            <a:off x="8388236" y="5846327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олнце 8">
            <a:hlinkClick r:id="rId6" action="ppaction://hlinksldjump"/>
          </p:cNvPr>
          <p:cNvSpPr/>
          <p:nvPr/>
        </p:nvSpPr>
        <p:spPr>
          <a:xfrm>
            <a:off x="8337104" y="1124744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олнце 9">
            <a:hlinkClick r:id="rId7" action="ppaction://hlinksldjump"/>
          </p:cNvPr>
          <p:cNvSpPr/>
          <p:nvPr/>
        </p:nvSpPr>
        <p:spPr>
          <a:xfrm>
            <a:off x="8388236" y="1772816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олнце 10">
            <a:hlinkClick r:id="rId8" action="ppaction://hlinksldjump"/>
          </p:cNvPr>
          <p:cNvSpPr/>
          <p:nvPr/>
        </p:nvSpPr>
        <p:spPr>
          <a:xfrm>
            <a:off x="8388236" y="2420888"/>
            <a:ext cx="576252" cy="51663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с вырезом 11">
            <a:hlinkClick r:id="rId9" action="ppaction://hlinksldjump"/>
          </p:cNvPr>
          <p:cNvSpPr/>
          <p:nvPr/>
        </p:nvSpPr>
        <p:spPr>
          <a:xfrm>
            <a:off x="7358696" y="6356311"/>
            <a:ext cx="978408" cy="484632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73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1022</TotalTime>
  <Words>1694</Words>
  <Application>Microsoft Office PowerPoint</Application>
  <PresentationFormat>Экран (4:3)</PresentationFormat>
  <Paragraphs>339</Paragraphs>
  <Slides>49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1" baseType="lpstr">
      <vt:lpstr>Тема Office</vt:lpstr>
      <vt:lpstr>Acrobat Document</vt:lpstr>
      <vt:lpstr>Портфолио воспитателя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utca7</dc:creator>
  <cp:lastModifiedBy>утева</cp:lastModifiedBy>
  <cp:revision>65</cp:revision>
  <dcterms:created xsi:type="dcterms:W3CDTF">2022-10-05T05:39:36Z</dcterms:created>
  <dcterms:modified xsi:type="dcterms:W3CDTF">2022-10-12T11:43:17Z</dcterms:modified>
</cp:coreProperties>
</file>